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0" r:id="rId5"/>
    <p:sldId id="258" r:id="rId6"/>
    <p:sldId id="263" r:id="rId7"/>
    <p:sldId id="264" r:id="rId8"/>
    <p:sldId id="259"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0" r:id="rId22"/>
    <p:sldId id="277" r:id="rId23"/>
    <p:sldId id="279" r:id="rId24"/>
    <p:sldId id="281" r:id="rId25"/>
    <p:sldId id="282" r:id="rId26"/>
    <p:sldId id="283" r:id="rId27"/>
    <p:sldId id="285" r:id="rId28"/>
    <p:sldId id="286" r:id="rId29"/>
    <p:sldId id="288" r:id="rId30"/>
    <p:sldId id="284" r:id="rId31"/>
    <p:sldId id="287"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8" r:id="rId50"/>
    <p:sldId id="305" r:id="rId51"/>
    <p:sldId id="309" r:id="rId52"/>
    <p:sldId id="310" r:id="rId53"/>
    <p:sldId id="307"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9" r:id="rId70"/>
    <p:sldId id="330" r:id="rId71"/>
    <p:sldId id="331" r:id="rId72"/>
    <p:sldId id="326" r:id="rId73"/>
    <p:sldId id="332" r:id="rId74"/>
    <p:sldId id="327" r:id="rId75"/>
    <p:sldId id="32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38" d="100"/>
          <a:sy n="38" d="100"/>
        </p:scale>
        <p:origin x="40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46201-3154-41DA-AAE1-42C69C7AB22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958662A-49D4-4C5B-9F98-479D2D4BC3CC}">
      <dgm:prSet/>
      <dgm:spPr/>
      <dgm:t>
        <a:bodyPr/>
        <a:lstStyle/>
        <a:p>
          <a:r>
            <a:rPr lang="en-US"/>
            <a:t>Traditional Economic Models: Assume individuals make decisions to maximize utility based on stable preferences.</a:t>
          </a:r>
        </a:p>
      </dgm:t>
    </dgm:pt>
    <dgm:pt modelId="{F280BE38-381E-4BE1-B257-43FA268E70E5}" type="parTrans" cxnId="{F1ED8634-DFCE-430A-A62D-ACF4CBAF0518}">
      <dgm:prSet/>
      <dgm:spPr/>
      <dgm:t>
        <a:bodyPr/>
        <a:lstStyle/>
        <a:p>
          <a:endParaRPr lang="en-US"/>
        </a:p>
      </dgm:t>
    </dgm:pt>
    <dgm:pt modelId="{1B1E00D5-4CE9-4CB1-9880-576ECBB5BB79}" type="sibTrans" cxnId="{F1ED8634-DFCE-430A-A62D-ACF4CBAF0518}">
      <dgm:prSet/>
      <dgm:spPr/>
      <dgm:t>
        <a:bodyPr/>
        <a:lstStyle/>
        <a:p>
          <a:endParaRPr lang="en-US"/>
        </a:p>
      </dgm:t>
    </dgm:pt>
    <dgm:pt modelId="{DE6BD8F1-B634-4F37-A065-2E2920E706D5}">
      <dgm:prSet/>
      <dgm:spPr/>
      <dgm:t>
        <a:bodyPr/>
        <a:lstStyle/>
        <a:p>
          <a:r>
            <a:rPr lang="en-US"/>
            <a:t>Behavioral Economics Perspective: Highlights deviations from rationality due to psychological factors.</a:t>
          </a:r>
        </a:p>
      </dgm:t>
    </dgm:pt>
    <dgm:pt modelId="{160BC948-33F8-40EB-B43F-22F342351DBF}" type="parTrans" cxnId="{4E0DD5C3-B07F-4DB8-AE17-308B67B406E1}">
      <dgm:prSet/>
      <dgm:spPr/>
      <dgm:t>
        <a:bodyPr/>
        <a:lstStyle/>
        <a:p>
          <a:endParaRPr lang="en-US"/>
        </a:p>
      </dgm:t>
    </dgm:pt>
    <dgm:pt modelId="{0488CA8B-EBA5-4691-A9DE-F2A50FEDD302}" type="sibTrans" cxnId="{4E0DD5C3-B07F-4DB8-AE17-308B67B406E1}">
      <dgm:prSet/>
      <dgm:spPr/>
      <dgm:t>
        <a:bodyPr/>
        <a:lstStyle/>
        <a:p>
          <a:endParaRPr lang="en-US"/>
        </a:p>
      </dgm:t>
    </dgm:pt>
    <dgm:pt modelId="{6AC57136-D2F1-4725-BBD3-5E9E06FAEF6A}">
      <dgm:prSet/>
      <dgm:spPr/>
      <dgm:t>
        <a:bodyPr/>
        <a:lstStyle/>
        <a:p>
          <a:r>
            <a:rPr lang="en-US"/>
            <a:t>Example: The endowment effect, where individuals value owned items higher than their market value.</a:t>
          </a:r>
        </a:p>
      </dgm:t>
    </dgm:pt>
    <dgm:pt modelId="{401B9771-864F-49CC-887A-B6C5F5605816}" type="parTrans" cxnId="{64B2C4EF-9E1A-4931-8BDB-A159890C10E6}">
      <dgm:prSet/>
      <dgm:spPr/>
      <dgm:t>
        <a:bodyPr/>
        <a:lstStyle/>
        <a:p>
          <a:endParaRPr lang="en-US"/>
        </a:p>
      </dgm:t>
    </dgm:pt>
    <dgm:pt modelId="{B958C53D-C0AD-41C5-A6BE-D9E41726E095}" type="sibTrans" cxnId="{64B2C4EF-9E1A-4931-8BDB-A159890C10E6}">
      <dgm:prSet/>
      <dgm:spPr/>
      <dgm:t>
        <a:bodyPr/>
        <a:lstStyle/>
        <a:p>
          <a:endParaRPr lang="en-US"/>
        </a:p>
      </dgm:t>
    </dgm:pt>
    <dgm:pt modelId="{78D539CE-499E-4BF9-AC0E-8E32F1EE7412}" type="pres">
      <dgm:prSet presAssocID="{C8346201-3154-41DA-AAE1-42C69C7AB223}" presName="linear" presStyleCnt="0">
        <dgm:presLayoutVars>
          <dgm:animLvl val="lvl"/>
          <dgm:resizeHandles val="exact"/>
        </dgm:presLayoutVars>
      </dgm:prSet>
      <dgm:spPr/>
    </dgm:pt>
    <dgm:pt modelId="{B4BDD465-DBC4-425D-9547-B518AA49D453}" type="pres">
      <dgm:prSet presAssocID="{D958662A-49D4-4C5B-9F98-479D2D4BC3CC}" presName="parentText" presStyleLbl="node1" presStyleIdx="0" presStyleCnt="3">
        <dgm:presLayoutVars>
          <dgm:chMax val="0"/>
          <dgm:bulletEnabled val="1"/>
        </dgm:presLayoutVars>
      </dgm:prSet>
      <dgm:spPr/>
    </dgm:pt>
    <dgm:pt modelId="{EE95E0D2-039A-4490-912A-2FC7DF4F58DA}" type="pres">
      <dgm:prSet presAssocID="{1B1E00D5-4CE9-4CB1-9880-576ECBB5BB79}" presName="spacer" presStyleCnt="0"/>
      <dgm:spPr/>
    </dgm:pt>
    <dgm:pt modelId="{3C5D9B3F-79A4-441E-B72C-5FE82A95C942}" type="pres">
      <dgm:prSet presAssocID="{DE6BD8F1-B634-4F37-A065-2E2920E706D5}" presName="parentText" presStyleLbl="node1" presStyleIdx="1" presStyleCnt="3">
        <dgm:presLayoutVars>
          <dgm:chMax val="0"/>
          <dgm:bulletEnabled val="1"/>
        </dgm:presLayoutVars>
      </dgm:prSet>
      <dgm:spPr/>
    </dgm:pt>
    <dgm:pt modelId="{6D7BE266-E8E6-49B3-89D8-750C4EDD1C93}" type="pres">
      <dgm:prSet presAssocID="{0488CA8B-EBA5-4691-A9DE-F2A50FEDD302}" presName="spacer" presStyleCnt="0"/>
      <dgm:spPr/>
    </dgm:pt>
    <dgm:pt modelId="{5B2EF3C7-D4A2-4ADE-8BA4-7E1F1F50FF3D}" type="pres">
      <dgm:prSet presAssocID="{6AC57136-D2F1-4725-BBD3-5E9E06FAEF6A}" presName="parentText" presStyleLbl="node1" presStyleIdx="2" presStyleCnt="3">
        <dgm:presLayoutVars>
          <dgm:chMax val="0"/>
          <dgm:bulletEnabled val="1"/>
        </dgm:presLayoutVars>
      </dgm:prSet>
      <dgm:spPr/>
    </dgm:pt>
  </dgm:ptLst>
  <dgm:cxnLst>
    <dgm:cxn modelId="{F1ED8634-DFCE-430A-A62D-ACF4CBAF0518}" srcId="{C8346201-3154-41DA-AAE1-42C69C7AB223}" destId="{D958662A-49D4-4C5B-9F98-479D2D4BC3CC}" srcOrd="0" destOrd="0" parTransId="{F280BE38-381E-4BE1-B257-43FA268E70E5}" sibTransId="{1B1E00D5-4CE9-4CB1-9880-576ECBB5BB79}"/>
    <dgm:cxn modelId="{9E3E173D-466D-499E-9230-AD9B3709E6FD}" type="presOf" srcId="{D958662A-49D4-4C5B-9F98-479D2D4BC3CC}" destId="{B4BDD465-DBC4-425D-9547-B518AA49D453}" srcOrd="0" destOrd="0" presId="urn:microsoft.com/office/officeart/2005/8/layout/vList2"/>
    <dgm:cxn modelId="{36B76C44-FCBA-46F2-9E38-9980F38066A4}" type="presOf" srcId="{C8346201-3154-41DA-AAE1-42C69C7AB223}" destId="{78D539CE-499E-4BF9-AC0E-8E32F1EE7412}" srcOrd="0" destOrd="0" presId="urn:microsoft.com/office/officeart/2005/8/layout/vList2"/>
    <dgm:cxn modelId="{58262258-EAAC-48A5-8E35-0296C1EBF27C}" type="presOf" srcId="{DE6BD8F1-B634-4F37-A065-2E2920E706D5}" destId="{3C5D9B3F-79A4-441E-B72C-5FE82A95C942}" srcOrd="0" destOrd="0" presId="urn:microsoft.com/office/officeart/2005/8/layout/vList2"/>
    <dgm:cxn modelId="{1EFBB093-2BE8-41B6-84BE-602FAC33A59C}" type="presOf" srcId="{6AC57136-D2F1-4725-BBD3-5E9E06FAEF6A}" destId="{5B2EF3C7-D4A2-4ADE-8BA4-7E1F1F50FF3D}" srcOrd="0" destOrd="0" presId="urn:microsoft.com/office/officeart/2005/8/layout/vList2"/>
    <dgm:cxn modelId="{4E0DD5C3-B07F-4DB8-AE17-308B67B406E1}" srcId="{C8346201-3154-41DA-AAE1-42C69C7AB223}" destId="{DE6BD8F1-B634-4F37-A065-2E2920E706D5}" srcOrd="1" destOrd="0" parTransId="{160BC948-33F8-40EB-B43F-22F342351DBF}" sibTransId="{0488CA8B-EBA5-4691-A9DE-F2A50FEDD302}"/>
    <dgm:cxn modelId="{64B2C4EF-9E1A-4931-8BDB-A159890C10E6}" srcId="{C8346201-3154-41DA-AAE1-42C69C7AB223}" destId="{6AC57136-D2F1-4725-BBD3-5E9E06FAEF6A}" srcOrd="2" destOrd="0" parTransId="{401B9771-864F-49CC-887A-B6C5F5605816}" sibTransId="{B958C53D-C0AD-41C5-A6BE-D9E41726E095}"/>
    <dgm:cxn modelId="{BC4990CB-E645-462F-A45C-A10EF0A47178}" type="presParOf" srcId="{78D539CE-499E-4BF9-AC0E-8E32F1EE7412}" destId="{B4BDD465-DBC4-425D-9547-B518AA49D453}" srcOrd="0" destOrd="0" presId="urn:microsoft.com/office/officeart/2005/8/layout/vList2"/>
    <dgm:cxn modelId="{3CEC93B6-E226-4157-99B2-C302319DB002}" type="presParOf" srcId="{78D539CE-499E-4BF9-AC0E-8E32F1EE7412}" destId="{EE95E0D2-039A-4490-912A-2FC7DF4F58DA}" srcOrd="1" destOrd="0" presId="urn:microsoft.com/office/officeart/2005/8/layout/vList2"/>
    <dgm:cxn modelId="{15783E60-43AA-4D5F-A6A7-5413DC83CB2C}" type="presParOf" srcId="{78D539CE-499E-4BF9-AC0E-8E32F1EE7412}" destId="{3C5D9B3F-79A4-441E-B72C-5FE82A95C942}" srcOrd="2" destOrd="0" presId="urn:microsoft.com/office/officeart/2005/8/layout/vList2"/>
    <dgm:cxn modelId="{E34C54E4-2F91-41B3-9853-EB25FDE46AFC}" type="presParOf" srcId="{78D539CE-499E-4BF9-AC0E-8E32F1EE7412}" destId="{6D7BE266-E8E6-49B3-89D8-750C4EDD1C93}" srcOrd="3" destOrd="0" presId="urn:microsoft.com/office/officeart/2005/8/layout/vList2"/>
    <dgm:cxn modelId="{D29EC399-6404-47CF-9159-2F15C7248321}" type="presParOf" srcId="{78D539CE-499E-4BF9-AC0E-8E32F1EE7412}" destId="{5B2EF3C7-D4A2-4ADE-8BA4-7E1F1F50FF3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0F03ED-F4B2-44E8-84F4-EF3E0353ED5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F52E14D-B990-41A3-A039-9332E96DA4D1}">
      <dgm:prSet/>
      <dgm:spPr/>
      <dgm:t>
        <a:bodyPr/>
        <a:lstStyle/>
        <a:p>
          <a:r>
            <a:rPr lang="en-US"/>
            <a:t>Ambiguity Aversion: People prefer known risks over unknown risks, even if the expected outcome is the same or better.</a:t>
          </a:r>
        </a:p>
      </dgm:t>
    </dgm:pt>
    <dgm:pt modelId="{7052A4D8-3AA1-4245-BE6F-AB19C29D0477}" type="parTrans" cxnId="{74456D6C-0BA6-4312-AEA0-8A05B0EB694B}">
      <dgm:prSet/>
      <dgm:spPr/>
      <dgm:t>
        <a:bodyPr/>
        <a:lstStyle/>
        <a:p>
          <a:endParaRPr lang="en-US"/>
        </a:p>
      </dgm:t>
    </dgm:pt>
    <dgm:pt modelId="{2E1E1693-B439-4148-A4B7-A0748947A30B}" type="sibTrans" cxnId="{74456D6C-0BA6-4312-AEA0-8A05B0EB694B}">
      <dgm:prSet/>
      <dgm:spPr/>
      <dgm:t>
        <a:bodyPr/>
        <a:lstStyle/>
        <a:p>
          <a:endParaRPr lang="en-US"/>
        </a:p>
      </dgm:t>
    </dgm:pt>
    <dgm:pt modelId="{07C257E1-C47B-4D28-A1ED-9E37B96E7A7C}">
      <dgm:prSet/>
      <dgm:spPr/>
      <dgm:t>
        <a:bodyPr/>
        <a:lstStyle/>
        <a:p>
          <a:r>
            <a:rPr lang="en-US"/>
            <a:t>Policy Implications: Governments and businesses can improve risk communication by reducing ambiguity in public health, finance, and insurance decisions.</a:t>
          </a:r>
        </a:p>
      </dgm:t>
    </dgm:pt>
    <dgm:pt modelId="{97BD70A0-1C2C-459E-BFF6-75477500D37C}" type="parTrans" cxnId="{C5D64446-07C5-4700-B296-04B13640A86B}">
      <dgm:prSet/>
      <dgm:spPr/>
      <dgm:t>
        <a:bodyPr/>
        <a:lstStyle/>
        <a:p>
          <a:endParaRPr lang="en-US"/>
        </a:p>
      </dgm:t>
    </dgm:pt>
    <dgm:pt modelId="{D2180953-2D63-44EB-AF5C-24DA096AF9FF}" type="sibTrans" cxnId="{C5D64446-07C5-4700-B296-04B13640A86B}">
      <dgm:prSet/>
      <dgm:spPr/>
      <dgm:t>
        <a:bodyPr/>
        <a:lstStyle/>
        <a:p>
          <a:endParaRPr lang="en-US"/>
        </a:p>
      </dgm:t>
    </dgm:pt>
    <dgm:pt modelId="{FE63A1FE-4EC2-4E3B-8985-5B1CDC20EE06}">
      <dgm:prSet/>
      <dgm:spPr/>
      <dgm:t>
        <a:bodyPr/>
        <a:lstStyle/>
        <a:p>
          <a:r>
            <a:rPr lang="en-US"/>
            <a:t>Understanding the paradox helps in designing better policies, financial products, and marketing strategies to address consumer concerns.</a:t>
          </a:r>
        </a:p>
      </dgm:t>
    </dgm:pt>
    <dgm:pt modelId="{8F315E20-269E-4282-8985-560986CE5D1B}" type="parTrans" cxnId="{2A810750-3535-4229-BB56-A2D3F0492393}">
      <dgm:prSet/>
      <dgm:spPr/>
      <dgm:t>
        <a:bodyPr/>
        <a:lstStyle/>
        <a:p>
          <a:endParaRPr lang="en-US"/>
        </a:p>
      </dgm:t>
    </dgm:pt>
    <dgm:pt modelId="{7E635956-D1BC-4FD3-8940-241E88306108}" type="sibTrans" cxnId="{2A810750-3535-4229-BB56-A2D3F0492393}">
      <dgm:prSet/>
      <dgm:spPr/>
      <dgm:t>
        <a:bodyPr/>
        <a:lstStyle/>
        <a:p>
          <a:endParaRPr lang="en-US"/>
        </a:p>
      </dgm:t>
    </dgm:pt>
    <dgm:pt modelId="{D6FF2871-B21F-41BC-8A07-790E8930DCDC}" type="pres">
      <dgm:prSet presAssocID="{430F03ED-F4B2-44E8-84F4-EF3E0353ED5A}" presName="vert0" presStyleCnt="0">
        <dgm:presLayoutVars>
          <dgm:dir/>
          <dgm:animOne val="branch"/>
          <dgm:animLvl val="lvl"/>
        </dgm:presLayoutVars>
      </dgm:prSet>
      <dgm:spPr/>
    </dgm:pt>
    <dgm:pt modelId="{3888C930-74B3-4854-BDDB-73E265DC8FE9}" type="pres">
      <dgm:prSet presAssocID="{CF52E14D-B990-41A3-A039-9332E96DA4D1}" presName="thickLine" presStyleLbl="alignNode1" presStyleIdx="0" presStyleCnt="3"/>
      <dgm:spPr/>
    </dgm:pt>
    <dgm:pt modelId="{17B76881-A481-4275-9D7C-159E8FCE70F6}" type="pres">
      <dgm:prSet presAssocID="{CF52E14D-B990-41A3-A039-9332E96DA4D1}" presName="horz1" presStyleCnt="0"/>
      <dgm:spPr/>
    </dgm:pt>
    <dgm:pt modelId="{25A44548-0A1C-4A7D-BEDF-81545C43CA05}" type="pres">
      <dgm:prSet presAssocID="{CF52E14D-B990-41A3-A039-9332E96DA4D1}" presName="tx1" presStyleLbl="revTx" presStyleIdx="0" presStyleCnt="3"/>
      <dgm:spPr/>
    </dgm:pt>
    <dgm:pt modelId="{9D1A4A18-D609-424A-9F09-6A273CB9E76E}" type="pres">
      <dgm:prSet presAssocID="{CF52E14D-B990-41A3-A039-9332E96DA4D1}" presName="vert1" presStyleCnt="0"/>
      <dgm:spPr/>
    </dgm:pt>
    <dgm:pt modelId="{8DE56475-00DA-40B7-BBA2-6BC7B07EA521}" type="pres">
      <dgm:prSet presAssocID="{07C257E1-C47B-4D28-A1ED-9E37B96E7A7C}" presName="thickLine" presStyleLbl="alignNode1" presStyleIdx="1" presStyleCnt="3"/>
      <dgm:spPr/>
    </dgm:pt>
    <dgm:pt modelId="{D97D7A39-6C3A-4C96-A595-F9EA8A40DFA9}" type="pres">
      <dgm:prSet presAssocID="{07C257E1-C47B-4D28-A1ED-9E37B96E7A7C}" presName="horz1" presStyleCnt="0"/>
      <dgm:spPr/>
    </dgm:pt>
    <dgm:pt modelId="{7A7C8CD4-7594-4284-AD77-779C43A7CED0}" type="pres">
      <dgm:prSet presAssocID="{07C257E1-C47B-4D28-A1ED-9E37B96E7A7C}" presName="tx1" presStyleLbl="revTx" presStyleIdx="1" presStyleCnt="3"/>
      <dgm:spPr/>
    </dgm:pt>
    <dgm:pt modelId="{56FD81F0-A846-43DE-8F94-C95A7C8ED486}" type="pres">
      <dgm:prSet presAssocID="{07C257E1-C47B-4D28-A1ED-9E37B96E7A7C}" presName="vert1" presStyleCnt="0"/>
      <dgm:spPr/>
    </dgm:pt>
    <dgm:pt modelId="{B2A628FB-2A65-46C0-BCD9-4C65CAAAA8A7}" type="pres">
      <dgm:prSet presAssocID="{FE63A1FE-4EC2-4E3B-8985-5B1CDC20EE06}" presName="thickLine" presStyleLbl="alignNode1" presStyleIdx="2" presStyleCnt="3"/>
      <dgm:spPr/>
    </dgm:pt>
    <dgm:pt modelId="{02F9AF37-0506-41F0-8BF1-B0B6A839244D}" type="pres">
      <dgm:prSet presAssocID="{FE63A1FE-4EC2-4E3B-8985-5B1CDC20EE06}" presName="horz1" presStyleCnt="0"/>
      <dgm:spPr/>
    </dgm:pt>
    <dgm:pt modelId="{C0B1CC01-5511-40DF-B440-AA2F9375CA53}" type="pres">
      <dgm:prSet presAssocID="{FE63A1FE-4EC2-4E3B-8985-5B1CDC20EE06}" presName="tx1" presStyleLbl="revTx" presStyleIdx="2" presStyleCnt="3"/>
      <dgm:spPr/>
    </dgm:pt>
    <dgm:pt modelId="{5DCD678A-6D9E-406B-ACDC-080124AB53B9}" type="pres">
      <dgm:prSet presAssocID="{FE63A1FE-4EC2-4E3B-8985-5B1CDC20EE06}" presName="vert1" presStyleCnt="0"/>
      <dgm:spPr/>
    </dgm:pt>
  </dgm:ptLst>
  <dgm:cxnLst>
    <dgm:cxn modelId="{5EAF7E1D-8862-469E-A1AF-A1C6E7F6F356}" type="presOf" srcId="{430F03ED-F4B2-44E8-84F4-EF3E0353ED5A}" destId="{D6FF2871-B21F-41BC-8A07-790E8930DCDC}" srcOrd="0" destOrd="0" presId="urn:microsoft.com/office/officeart/2008/layout/LinedList"/>
    <dgm:cxn modelId="{A7894622-7946-4219-961C-2B9EC620D18D}" type="presOf" srcId="{CF52E14D-B990-41A3-A039-9332E96DA4D1}" destId="{25A44548-0A1C-4A7D-BEDF-81545C43CA05}" srcOrd="0" destOrd="0" presId="urn:microsoft.com/office/officeart/2008/layout/LinedList"/>
    <dgm:cxn modelId="{C5D64446-07C5-4700-B296-04B13640A86B}" srcId="{430F03ED-F4B2-44E8-84F4-EF3E0353ED5A}" destId="{07C257E1-C47B-4D28-A1ED-9E37B96E7A7C}" srcOrd="1" destOrd="0" parTransId="{97BD70A0-1C2C-459E-BFF6-75477500D37C}" sibTransId="{D2180953-2D63-44EB-AF5C-24DA096AF9FF}"/>
    <dgm:cxn modelId="{74456D6C-0BA6-4312-AEA0-8A05B0EB694B}" srcId="{430F03ED-F4B2-44E8-84F4-EF3E0353ED5A}" destId="{CF52E14D-B990-41A3-A039-9332E96DA4D1}" srcOrd="0" destOrd="0" parTransId="{7052A4D8-3AA1-4245-BE6F-AB19C29D0477}" sibTransId="{2E1E1693-B439-4148-A4B7-A0748947A30B}"/>
    <dgm:cxn modelId="{2A810750-3535-4229-BB56-A2D3F0492393}" srcId="{430F03ED-F4B2-44E8-84F4-EF3E0353ED5A}" destId="{FE63A1FE-4EC2-4E3B-8985-5B1CDC20EE06}" srcOrd="2" destOrd="0" parTransId="{8F315E20-269E-4282-8985-560986CE5D1B}" sibTransId="{7E635956-D1BC-4FD3-8940-241E88306108}"/>
    <dgm:cxn modelId="{1DE2DB59-7270-4ADA-8EB0-BB225E18ADC0}" type="presOf" srcId="{FE63A1FE-4EC2-4E3B-8985-5B1CDC20EE06}" destId="{C0B1CC01-5511-40DF-B440-AA2F9375CA53}" srcOrd="0" destOrd="0" presId="urn:microsoft.com/office/officeart/2008/layout/LinedList"/>
    <dgm:cxn modelId="{BFFECED4-0901-42EF-A193-61DD2D8562EC}" type="presOf" srcId="{07C257E1-C47B-4D28-A1ED-9E37B96E7A7C}" destId="{7A7C8CD4-7594-4284-AD77-779C43A7CED0}" srcOrd="0" destOrd="0" presId="urn:microsoft.com/office/officeart/2008/layout/LinedList"/>
    <dgm:cxn modelId="{EF3B014D-4182-4EB9-BF4A-61CE907150E6}" type="presParOf" srcId="{D6FF2871-B21F-41BC-8A07-790E8930DCDC}" destId="{3888C930-74B3-4854-BDDB-73E265DC8FE9}" srcOrd="0" destOrd="0" presId="urn:microsoft.com/office/officeart/2008/layout/LinedList"/>
    <dgm:cxn modelId="{D84C5583-9308-403B-9C0A-763F0F15CE00}" type="presParOf" srcId="{D6FF2871-B21F-41BC-8A07-790E8930DCDC}" destId="{17B76881-A481-4275-9D7C-159E8FCE70F6}" srcOrd="1" destOrd="0" presId="urn:microsoft.com/office/officeart/2008/layout/LinedList"/>
    <dgm:cxn modelId="{E7013987-FA0C-4BB2-AA38-7DFA3F2D9E62}" type="presParOf" srcId="{17B76881-A481-4275-9D7C-159E8FCE70F6}" destId="{25A44548-0A1C-4A7D-BEDF-81545C43CA05}" srcOrd="0" destOrd="0" presId="urn:microsoft.com/office/officeart/2008/layout/LinedList"/>
    <dgm:cxn modelId="{0A2E7CB7-BE59-4652-98AF-FB0354A8D17A}" type="presParOf" srcId="{17B76881-A481-4275-9D7C-159E8FCE70F6}" destId="{9D1A4A18-D609-424A-9F09-6A273CB9E76E}" srcOrd="1" destOrd="0" presId="urn:microsoft.com/office/officeart/2008/layout/LinedList"/>
    <dgm:cxn modelId="{A87CB12C-6882-47E1-957A-4C860DE85FE6}" type="presParOf" srcId="{D6FF2871-B21F-41BC-8A07-790E8930DCDC}" destId="{8DE56475-00DA-40B7-BBA2-6BC7B07EA521}" srcOrd="2" destOrd="0" presId="urn:microsoft.com/office/officeart/2008/layout/LinedList"/>
    <dgm:cxn modelId="{37790E98-9CAE-4244-A34B-F72C4793222F}" type="presParOf" srcId="{D6FF2871-B21F-41BC-8A07-790E8930DCDC}" destId="{D97D7A39-6C3A-4C96-A595-F9EA8A40DFA9}" srcOrd="3" destOrd="0" presId="urn:microsoft.com/office/officeart/2008/layout/LinedList"/>
    <dgm:cxn modelId="{00C7AFC1-7618-4C7F-97C1-B4D58CC0D17B}" type="presParOf" srcId="{D97D7A39-6C3A-4C96-A595-F9EA8A40DFA9}" destId="{7A7C8CD4-7594-4284-AD77-779C43A7CED0}" srcOrd="0" destOrd="0" presId="urn:microsoft.com/office/officeart/2008/layout/LinedList"/>
    <dgm:cxn modelId="{A4DEF354-30C7-4720-ACD3-A091CC096FA9}" type="presParOf" srcId="{D97D7A39-6C3A-4C96-A595-F9EA8A40DFA9}" destId="{56FD81F0-A846-43DE-8F94-C95A7C8ED486}" srcOrd="1" destOrd="0" presId="urn:microsoft.com/office/officeart/2008/layout/LinedList"/>
    <dgm:cxn modelId="{EAE5795D-352F-4408-B1DB-F06B79F2067A}" type="presParOf" srcId="{D6FF2871-B21F-41BC-8A07-790E8930DCDC}" destId="{B2A628FB-2A65-46C0-BCD9-4C65CAAAA8A7}" srcOrd="4" destOrd="0" presId="urn:microsoft.com/office/officeart/2008/layout/LinedList"/>
    <dgm:cxn modelId="{083A67CF-613B-4CDB-81BC-F20B34A01ADA}" type="presParOf" srcId="{D6FF2871-B21F-41BC-8A07-790E8930DCDC}" destId="{02F9AF37-0506-41F0-8BF1-B0B6A839244D}" srcOrd="5" destOrd="0" presId="urn:microsoft.com/office/officeart/2008/layout/LinedList"/>
    <dgm:cxn modelId="{F36DF0FF-7B02-444D-80BD-2F3C3632D99C}" type="presParOf" srcId="{02F9AF37-0506-41F0-8BF1-B0B6A839244D}" destId="{C0B1CC01-5511-40DF-B440-AA2F9375CA53}" srcOrd="0" destOrd="0" presId="urn:microsoft.com/office/officeart/2008/layout/LinedList"/>
    <dgm:cxn modelId="{2A473075-EDD8-4522-90CE-C69563CC3AB9}" type="presParOf" srcId="{02F9AF37-0506-41F0-8BF1-B0B6A839244D}" destId="{5DCD678A-6D9E-406B-ACDC-080124AB53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19EFA3-7B81-43E5-AFE9-B038A4F6DFC2}"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1EEA433D-F1B3-4884-B980-9F1BA174F936}">
      <dgm:prSet custT="1"/>
      <dgm:spPr/>
      <dgm:t>
        <a:bodyPr/>
        <a:lstStyle/>
        <a:p>
          <a:r>
            <a:rPr lang="en-US" sz="2400" dirty="0"/>
            <a:t>emotional distress</a:t>
          </a:r>
        </a:p>
      </dgm:t>
    </dgm:pt>
    <dgm:pt modelId="{057A6B26-EE3C-4FA8-BB2B-78B516F56C06}" type="parTrans" cxnId="{80C10E2F-742F-431C-A159-964594035AE2}">
      <dgm:prSet/>
      <dgm:spPr/>
      <dgm:t>
        <a:bodyPr/>
        <a:lstStyle/>
        <a:p>
          <a:endParaRPr lang="en-US"/>
        </a:p>
      </dgm:t>
    </dgm:pt>
    <dgm:pt modelId="{1D43DE8A-58DF-496B-8A94-A8752B024888}" type="sibTrans" cxnId="{80C10E2F-742F-431C-A159-964594035AE2}">
      <dgm:prSet/>
      <dgm:spPr/>
      <dgm:t>
        <a:bodyPr/>
        <a:lstStyle/>
        <a:p>
          <a:endParaRPr lang="en-US"/>
        </a:p>
      </dgm:t>
    </dgm:pt>
    <dgm:pt modelId="{BA407DC2-CDFA-408A-AF89-2381B233337B}">
      <dgm:prSet custT="1"/>
      <dgm:spPr/>
      <dgm:t>
        <a:bodyPr/>
        <a:lstStyle/>
        <a:p>
          <a:r>
            <a:rPr lang="en-US" sz="2400" dirty="0"/>
            <a:t>threatened egotism</a:t>
          </a:r>
        </a:p>
      </dgm:t>
    </dgm:pt>
    <dgm:pt modelId="{690E68D1-EECA-4E63-BF03-42550764B55B}" type="parTrans" cxnId="{7D4C487B-EE23-4BF7-9890-BB89EB6C1480}">
      <dgm:prSet/>
      <dgm:spPr/>
      <dgm:t>
        <a:bodyPr/>
        <a:lstStyle/>
        <a:p>
          <a:endParaRPr lang="en-US"/>
        </a:p>
      </dgm:t>
    </dgm:pt>
    <dgm:pt modelId="{FE3C688F-961B-4086-8FE1-4A7330D220CA}" type="sibTrans" cxnId="{7D4C487B-EE23-4BF7-9890-BB89EB6C1480}">
      <dgm:prSet/>
      <dgm:spPr/>
      <dgm:t>
        <a:bodyPr/>
        <a:lstStyle/>
        <a:p>
          <a:endParaRPr lang="en-US"/>
        </a:p>
      </dgm:t>
    </dgm:pt>
    <dgm:pt modelId="{1268040B-0954-459D-967A-53D1E5F91BEA}">
      <dgm:prSet custT="1"/>
      <dgm:spPr/>
      <dgm:t>
        <a:bodyPr/>
        <a:lstStyle/>
        <a:p>
          <a:r>
            <a:rPr lang="en-US" sz="2400" dirty="0"/>
            <a:t>self-regulation failure</a:t>
          </a:r>
        </a:p>
      </dgm:t>
    </dgm:pt>
    <dgm:pt modelId="{B3C6E007-6DB6-4B58-B7F2-C6C82D709CE8}" type="parTrans" cxnId="{623FDD0C-57B4-4102-912C-B35EB0F408EE}">
      <dgm:prSet/>
      <dgm:spPr/>
      <dgm:t>
        <a:bodyPr/>
        <a:lstStyle/>
        <a:p>
          <a:endParaRPr lang="en-US"/>
        </a:p>
      </dgm:t>
    </dgm:pt>
    <dgm:pt modelId="{1B8EE3B7-F317-459B-BA13-AFDE89B092D2}" type="sibTrans" cxnId="{623FDD0C-57B4-4102-912C-B35EB0F408EE}">
      <dgm:prSet/>
      <dgm:spPr/>
      <dgm:t>
        <a:bodyPr/>
        <a:lstStyle/>
        <a:p>
          <a:endParaRPr lang="en-US"/>
        </a:p>
      </dgm:t>
    </dgm:pt>
    <dgm:pt modelId="{F989315D-95D4-4EFA-8C02-C2A3F93BB146}">
      <dgm:prSet custT="1"/>
      <dgm:spPr/>
      <dgm:t>
        <a:bodyPr/>
        <a:lstStyle/>
        <a:p>
          <a:r>
            <a:rPr lang="en-US" sz="2400" dirty="0"/>
            <a:t>rejection</a:t>
          </a:r>
        </a:p>
      </dgm:t>
    </dgm:pt>
    <dgm:pt modelId="{AC833366-580F-4DE6-BF9F-FC1CF1492D21}" type="parTrans" cxnId="{0776AC37-D3D1-4177-AC10-04687D15745A}">
      <dgm:prSet/>
      <dgm:spPr/>
      <dgm:t>
        <a:bodyPr/>
        <a:lstStyle/>
        <a:p>
          <a:endParaRPr lang="en-US"/>
        </a:p>
      </dgm:t>
    </dgm:pt>
    <dgm:pt modelId="{B3A121B4-CABA-4A9A-B8A6-E940EE6C6DED}" type="sibTrans" cxnId="{0776AC37-D3D1-4177-AC10-04687D15745A}">
      <dgm:prSet/>
      <dgm:spPr/>
      <dgm:t>
        <a:bodyPr/>
        <a:lstStyle/>
        <a:p>
          <a:endParaRPr lang="en-US"/>
        </a:p>
      </dgm:t>
    </dgm:pt>
    <dgm:pt modelId="{D9E3A8A4-7343-493A-B9C7-175AE5C89C11}">
      <dgm:prSet custT="1"/>
      <dgm:spPr/>
      <dgm:t>
        <a:bodyPr/>
        <a:lstStyle/>
        <a:p>
          <a:r>
            <a:rPr lang="en-US" sz="2400" dirty="0"/>
            <a:t>belongingness, and decision fatigue </a:t>
          </a:r>
        </a:p>
      </dgm:t>
    </dgm:pt>
    <dgm:pt modelId="{0D747C1E-A51F-4D5E-82F4-58D2A35D285B}" type="parTrans" cxnId="{1D7E9CFD-4675-4D29-9EA4-BBAAE81B2D45}">
      <dgm:prSet/>
      <dgm:spPr/>
      <dgm:t>
        <a:bodyPr/>
        <a:lstStyle/>
        <a:p>
          <a:endParaRPr lang="en-US"/>
        </a:p>
      </dgm:t>
    </dgm:pt>
    <dgm:pt modelId="{DA6DC588-149A-424A-BEBA-6814DE57A683}" type="sibTrans" cxnId="{1D7E9CFD-4675-4D29-9EA4-BBAAE81B2D45}">
      <dgm:prSet/>
      <dgm:spPr/>
      <dgm:t>
        <a:bodyPr/>
        <a:lstStyle/>
        <a:p>
          <a:endParaRPr lang="en-US"/>
        </a:p>
      </dgm:t>
    </dgm:pt>
    <dgm:pt modelId="{BC780209-E9EE-49E4-B025-083FF45C4216}" type="pres">
      <dgm:prSet presAssocID="{2D19EFA3-7B81-43E5-AFE9-B038A4F6DFC2}" presName="Name0" presStyleCnt="0">
        <dgm:presLayoutVars>
          <dgm:chMax val="11"/>
          <dgm:chPref val="11"/>
          <dgm:dir/>
          <dgm:resizeHandles/>
        </dgm:presLayoutVars>
      </dgm:prSet>
      <dgm:spPr/>
    </dgm:pt>
    <dgm:pt modelId="{CA03B8F8-C02F-49F8-AA91-C09F4640E806}" type="pres">
      <dgm:prSet presAssocID="{D9E3A8A4-7343-493A-B9C7-175AE5C89C11}" presName="Accent5" presStyleCnt="0"/>
      <dgm:spPr/>
    </dgm:pt>
    <dgm:pt modelId="{A4F9BF27-31E7-49DE-917B-E75F595F0D6D}" type="pres">
      <dgm:prSet presAssocID="{D9E3A8A4-7343-493A-B9C7-175AE5C89C11}" presName="Accent" presStyleLbl="node1" presStyleIdx="0" presStyleCnt="10"/>
      <dgm:spPr/>
    </dgm:pt>
    <dgm:pt modelId="{6AA42209-3C2F-4529-8C2A-364CB6D5F0B4}" type="pres">
      <dgm:prSet presAssocID="{D9E3A8A4-7343-493A-B9C7-175AE5C89C11}" presName="ParentBackground5" presStyleCnt="0"/>
      <dgm:spPr/>
    </dgm:pt>
    <dgm:pt modelId="{3AF24827-5063-4E12-ACC7-90FCE608E509}" type="pres">
      <dgm:prSet presAssocID="{D9E3A8A4-7343-493A-B9C7-175AE5C89C11}" presName="ParentBackground" presStyleLbl="node1" presStyleIdx="1" presStyleCnt="10"/>
      <dgm:spPr/>
    </dgm:pt>
    <dgm:pt modelId="{D0FE40A1-2F57-4368-AB60-FD9A39D8936E}" type="pres">
      <dgm:prSet presAssocID="{D9E3A8A4-7343-493A-B9C7-175AE5C89C11}" presName="Parent5" presStyleLbl="fgAcc0" presStyleIdx="0" presStyleCnt="0">
        <dgm:presLayoutVars>
          <dgm:chMax val="1"/>
          <dgm:chPref val="1"/>
          <dgm:bulletEnabled val="1"/>
        </dgm:presLayoutVars>
      </dgm:prSet>
      <dgm:spPr/>
    </dgm:pt>
    <dgm:pt modelId="{F30287ED-4357-4050-92F4-3D9A2F034623}" type="pres">
      <dgm:prSet presAssocID="{F989315D-95D4-4EFA-8C02-C2A3F93BB146}" presName="Accent4" presStyleCnt="0"/>
      <dgm:spPr/>
    </dgm:pt>
    <dgm:pt modelId="{9BB1D6D5-FA09-4CDF-9699-3DAABFB3BE25}" type="pres">
      <dgm:prSet presAssocID="{F989315D-95D4-4EFA-8C02-C2A3F93BB146}" presName="Accent" presStyleLbl="node1" presStyleIdx="2" presStyleCnt="10"/>
      <dgm:spPr/>
    </dgm:pt>
    <dgm:pt modelId="{85C3B064-4B17-44C9-A2BC-9D2BB02F8B0A}" type="pres">
      <dgm:prSet presAssocID="{F989315D-95D4-4EFA-8C02-C2A3F93BB146}" presName="ParentBackground4" presStyleCnt="0"/>
      <dgm:spPr/>
    </dgm:pt>
    <dgm:pt modelId="{FDC8556D-7397-4A8D-8E5D-BB461DA471BB}" type="pres">
      <dgm:prSet presAssocID="{F989315D-95D4-4EFA-8C02-C2A3F93BB146}" presName="ParentBackground" presStyleLbl="node1" presStyleIdx="3" presStyleCnt="10"/>
      <dgm:spPr/>
    </dgm:pt>
    <dgm:pt modelId="{FB71C221-F030-46DC-AC81-9C2F3874AD4E}" type="pres">
      <dgm:prSet presAssocID="{F989315D-95D4-4EFA-8C02-C2A3F93BB146}" presName="Parent4" presStyleLbl="fgAcc0" presStyleIdx="0" presStyleCnt="0">
        <dgm:presLayoutVars>
          <dgm:chMax val="1"/>
          <dgm:chPref val="1"/>
          <dgm:bulletEnabled val="1"/>
        </dgm:presLayoutVars>
      </dgm:prSet>
      <dgm:spPr/>
    </dgm:pt>
    <dgm:pt modelId="{168D80F4-AA54-43C3-9069-77C8ADA52611}" type="pres">
      <dgm:prSet presAssocID="{1268040B-0954-459D-967A-53D1E5F91BEA}" presName="Accent3" presStyleCnt="0"/>
      <dgm:spPr/>
    </dgm:pt>
    <dgm:pt modelId="{DE7F8C3D-4F2C-47B3-93BC-31D006C01B98}" type="pres">
      <dgm:prSet presAssocID="{1268040B-0954-459D-967A-53D1E5F91BEA}" presName="Accent" presStyleLbl="node1" presStyleIdx="4" presStyleCnt="10"/>
      <dgm:spPr/>
    </dgm:pt>
    <dgm:pt modelId="{76C4DD21-B18A-4B15-9A80-7405CF316A9B}" type="pres">
      <dgm:prSet presAssocID="{1268040B-0954-459D-967A-53D1E5F91BEA}" presName="ParentBackground3" presStyleCnt="0"/>
      <dgm:spPr/>
    </dgm:pt>
    <dgm:pt modelId="{A3E79691-D975-4C03-A4B4-7CFF6CED439E}" type="pres">
      <dgm:prSet presAssocID="{1268040B-0954-459D-967A-53D1E5F91BEA}" presName="ParentBackground" presStyleLbl="node1" presStyleIdx="5" presStyleCnt="10"/>
      <dgm:spPr/>
    </dgm:pt>
    <dgm:pt modelId="{DAD5DC39-2D87-45C4-A472-88085E6F570A}" type="pres">
      <dgm:prSet presAssocID="{1268040B-0954-459D-967A-53D1E5F91BEA}" presName="Parent3" presStyleLbl="fgAcc0" presStyleIdx="0" presStyleCnt="0">
        <dgm:presLayoutVars>
          <dgm:chMax val="1"/>
          <dgm:chPref val="1"/>
          <dgm:bulletEnabled val="1"/>
        </dgm:presLayoutVars>
      </dgm:prSet>
      <dgm:spPr/>
    </dgm:pt>
    <dgm:pt modelId="{8D19032E-D9E3-420F-9F5D-AF8E2AE04BC8}" type="pres">
      <dgm:prSet presAssocID="{BA407DC2-CDFA-408A-AF89-2381B233337B}" presName="Accent2" presStyleCnt="0"/>
      <dgm:spPr/>
    </dgm:pt>
    <dgm:pt modelId="{0E7BE4E6-5ADB-4AB7-BB21-18E4663512A9}" type="pres">
      <dgm:prSet presAssocID="{BA407DC2-CDFA-408A-AF89-2381B233337B}" presName="Accent" presStyleLbl="node1" presStyleIdx="6" presStyleCnt="10"/>
      <dgm:spPr/>
    </dgm:pt>
    <dgm:pt modelId="{667882B3-B5B9-4598-AC55-C4E0DA2EC4DA}" type="pres">
      <dgm:prSet presAssocID="{BA407DC2-CDFA-408A-AF89-2381B233337B}" presName="ParentBackground2" presStyleCnt="0"/>
      <dgm:spPr/>
    </dgm:pt>
    <dgm:pt modelId="{255AD5F6-6C88-4E2B-9D21-0E4F52A64DC4}" type="pres">
      <dgm:prSet presAssocID="{BA407DC2-CDFA-408A-AF89-2381B233337B}" presName="ParentBackground" presStyleLbl="node1" presStyleIdx="7" presStyleCnt="10"/>
      <dgm:spPr/>
    </dgm:pt>
    <dgm:pt modelId="{688E94A4-68A8-4276-B87B-4C5547295B04}" type="pres">
      <dgm:prSet presAssocID="{BA407DC2-CDFA-408A-AF89-2381B233337B}" presName="Parent2" presStyleLbl="fgAcc0" presStyleIdx="0" presStyleCnt="0">
        <dgm:presLayoutVars>
          <dgm:chMax val="1"/>
          <dgm:chPref val="1"/>
          <dgm:bulletEnabled val="1"/>
        </dgm:presLayoutVars>
      </dgm:prSet>
      <dgm:spPr/>
    </dgm:pt>
    <dgm:pt modelId="{D3E18538-8F6E-4798-B7A7-C3C74C704988}" type="pres">
      <dgm:prSet presAssocID="{1EEA433D-F1B3-4884-B980-9F1BA174F936}" presName="Accent1" presStyleCnt="0"/>
      <dgm:spPr/>
    </dgm:pt>
    <dgm:pt modelId="{6A33CB01-847D-4745-8892-54B93C846041}" type="pres">
      <dgm:prSet presAssocID="{1EEA433D-F1B3-4884-B980-9F1BA174F936}" presName="Accent" presStyleLbl="node1" presStyleIdx="8" presStyleCnt="10"/>
      <dgm:spPr/>
    </dgm:pt>
    <dgm:pt modelId="{C853629C-64EB-463C-B6E8-85AD0248D375}" type="pres">
      <dgm:prSet presAssocID="{1EEA433D-F1B3-4884-B980-9F1BA174F936}" presName="ParentBackground1" presStyleCnt="0"/>
      <dgm:spPr/>
    </dgm:pt>
    <dgm:pt modelId="{60399FCD-8C79-4376-AE05-3370B6196B97}" type="pres">
      <dgm:prSet presAssocID="{1EEA433D-F1B3-4884-B980-9F1BA174F936}" presName="ParentBackground" presStyleLbl="node1" presStyleIdx="9" presStyleCnt="10"/>
      <dgm:spPr/>
    </dgm:pt>
    <dgm:pt modelId="{7869B84B-4031-46B0-AE8C-C07625F07F23}" type="pres">
      <dgm:prSet presAssocID="{1EEA433D-F1B3-4884-B980-9F1BA174F936}" presName="Parent1" presStyleLbl="fgAcc0" presStyleIdx="0" presStyleCnt="0">
        <dgm:presLayoutVars>
          <dgm:chMax val="1"/>
          <dgm:chPref val="1"/>
          <dgm:bulletEnabled val="1"/>
        </dgm:presLayoutVars>
      </dgm:prSet>
      <dgm:spPr/>
    </dgm:pt>
  </dgm:ptLst>
  <dgm:cxnLst>
    <dgm:cxn modelId="{623FDD0C-57B4-4102-912C-B35EB0F408EE}" srcId="{2D19EFA3-7B81-43E5-AFE9-B038A4F6DFC2}" destId="{1268040B-0954-459D-967A-53D1E5F91BEA}" srcOrd="2" destOrd="0" parTransId="{B3C6E007-6DB6-4B58-B7F2-C6C82D709CE8}" sibTransId="{1B8EE3B7-F317-459B-BA13-AFDE89B092D2}"/>
    <dgm:cxn modelId="{45C90011-690D-490E-B21E-4AE717DDBDBF}" type="presOf" srcId="{BA407DC2-CDFA-408A-AF89-2381B233337B}" destId="{688E94A4-68A8-4276-B87B-4C5547295B04}" srcOrd="1" destOrd="0" presId="urn:microsoft.com/office/officeart/2018/layout/CircleProcess"/>
    <dgm:cxn modelId="{BCD62815-6046-4F57-884E-E5A025457216}" type="presOf" srcId="{1268040B-0954-459D-967A-53D1E5F91BEA}" destId="{DAD5DC39-2D87-45C4-A472-88085E6F570A}" srcOrd="1" destOrd="0" presId="urn:microsoft.com/office/officeart/2018/layout/CircleProcess"/>
    <dgm:cxn modelId="{80C10E2F-742F-431C-A159-964594035AE2}" srcId="{2D19EFA3-7B81-43E5-AFE9-B038A4F6DFC2}" destId="{1EEA433D-F1B3-4884-B980-9F1BA174F936}" srcOrd="0" destOrd="0" parTransId="{057A6B26-EE3C-4FA8-BB2B-78B516F56C06}" sibTransId="{1D43DE8A-58DF-496B-8A94-A8752B024888}"/>
    <dgm:cxn modelId="{18D08F34-0D14-4725-9DF7-04337F3596BB}" type="presOf" srcId="{2D19EFA3-7B81-43E5-AFE9-B038A4F6DFC2}" destId="{BC780209-E9EE-49E4-B025-083FF45C4216}" srcOrd="0" destOrd="0" presId="urn:microsoft.com/office/officeart/2018/layout/CircleProcess"/>
    <dgm:cxn modelId="{0776AC37-D3D1-4177-AC10-04687D15745A}" srcId="{2D19EFA3-7B81-43E5-AFE9-B038A4F6DFC2}" destId="{F989315D-95D4-4EFA-8C02-C2A3F93BB146}" srcOrd="3" destOrd="0" parTransId="{AC833366-580F-4DE6-BF9F-FC1CF1492D21}" sibTransId="{B3A121B4-CABA-4A9A-B8A6-E940EE6C6DED}"/>
    <dgm:cxn modelId="{02B32E5C-645B-4363-B675-7F2E7DB42518}" type="presOf" srcId="{D9E3A8A4-7343-493A-B9C7-175AE5C89C11}" destId="{3AF24827-5063-4E12-ACC7-90FCE608E509}" srcOrd="0" destOrd="0" presId="urn:microsoft.com/office/officeart/2018/layout/CircleProcess"/>
    <dgm:cxn modelId="{7994DA42-CDAA-491B-91EC-602F4924A4FA}" type="presOf" srcId="{D9E3A8A4-7343-493A-B9C7-175AE5C89C11}" destId="{D0FE40A1-2F57-4368-AB60-FD9A39D8936E}" srcOrd="1" destOrd="0" presId="urn:microsoft.com/office/officeart/2018/layout/CircleProcess"/>
    <dgm:cxn modelId="{0D80AA64-DD58-483F-B9C0-8C156CC25B42}" type="presOf" srcId="{1EEA433D-F1B3-4884-B980-9F1BA174F936}" destId="{7869B84B-4031-46B0-AE8C-C07625F07F23}" srcOrd="1" destOrd="0" presId="urn:microsoft.com/office/officeart/2018/layout/CircleProcess"/>
    <dgm:cxn modelId="{A0865A6B-65B2-421E-B634-A86DFCBB397A}" type="presOf" srcId="{F989315D-95D4-4EFA-8C02-C2A3F93BB146}" destId="{FDC8556D-7397-4A8D-8E5D-BB461DA471BB}" srcOrd="0" destOrd="0" presId="urn:microsoft.com/office/officeart/2018/layout/CircleProcess"/>
    <dgm:cxn modelId="{A0F2CE51-EDCC-47C0-9C64-C3865BCE35E2}" type="presOf" srcId="{1EEA433D-F1B3-4884-B980-9F1BA174F936}" destId="{60399FCD-8C79-4376-AE05-3370B6196B97}" srcOrd="0" destOrd="0" presId="urn:microsoft.com/office/officeart/2018/layout/CircleProcess"/>
    <dgm:cxn modelId="{7D4C487B-EE23-4BF7-9890-BB89EB6C1480}" srcId="{2D19EFA3-7B81-43E5-AFE9-B038A4F6DFC2}" destId="{BA407DC2-CDFA-408A-AF89-2381B233337B}" srcOrd="1" destOrd="0" parTransId="{690E68D1-EECA-4E63-BF03-42550764B55B}" sibTransId="{FE3C688F-961B-4086-8FE1-4A7330D220CA}"/>
    <dgm:cxn modelId="{043196E1-E4AE-498C-B28B-0140980A2572}" type="presOf" srcId="{F989315D-95D4-4EFA-8C02-C2A3F93BB146}" destId="{FB71C221-F030-46DC-AC81-9C2F3874AD4E}" srcOrd="1" destOrd="0" presId="urn:microsoft.com/office/officeart/2018/layout/CircleProcess"/>
    <dgm:cxn modelId="{958669E5-4CEA-4BCF-87E9-8F2D58DDF768}" type="presOf" srcId="{1268040B-0954-459D-967A-53D1E5F91BEA}" destId="{A3E79691-D975-4C03-A4B4-7CFF6CED439E}" srcOrd="0" destOrd="0" presId="urn:microsoft.com/office/officeart/2018/layout/CircleProcess"/>
    <dgm:cxn modelId="{9483FBFB-AA75-4BF1-A8FE-4E728CD0BF6F}" type="presOf" srcId="{BA407DC2-CDFA-408A-AF89-2381B233337B}" destId="{255AD5F6-6C88-4E2B-9D21-0E4F52A64DC4}" srcOrd="0" destOrd="0" presId="urn:microsoft.com/office/officeart/2018/layout/CircleProcess"/>
    <dgm:cxn modelId="{1D7E9CFD-4675-4D29-9EA4-BBAAE81B2D45}" srcId="{2D19EFA3-7B81-43E5-AFE9-B038A4F6DFC2}" destId="{D9E3A8A4-7343-493A-B9C7-175AE5C89C11}" srcOrd="4" destOrd="0" parTransId="{0D747C1E-A51F-4D5E-82F4-58D2A35D285B}" sibTransId="{DA6DC588-149A-424A-BEBA-6814DE57A683}"/>
    <dgm:cxn modelId="{196A0514-5EC7-4152-AE5B-539A0913C3B9}" type="presParOf" srcId="{BC780209-E9EE-49E4-B025-083FF45C4216}" destId="{CA03B8F8-C02F-49F8-AA91-C09F4640E806}" srcOrd="0" destOrd="0" presId="urn:microsoft.com/office/officeart/2018/layout/CircleProcess"/>
    <dgm:cxn modelId="{8A91CAB8-F02F-4AA8-B596-86A8A5A2FBAF}" type="presParOf" srcId="{CA03B8F8-C02F-49F8-AA91-C09F4640E806}" destId="{A4F9BF27-31E7-49DE-917B-E75F595F0D6D}" srcOrd="0" destOrd="0" presId="urn:microsoft.com/office/officeart/2018/layout/CircleProcess"/>
    <dgm:cxn modelId="{E9A2E594-EB41-4211-92EE-26A3D7511DF2}" type="presParOf" srcId="{BC780209-E9EE-49E4-B025-083FF45C4216}" destId="{6AA42209-3C2F-4529-8C2A-364CB6D5F0B4}" srcOrd="1" destOrd="0" presId="urn:microsoft.com/office/officeart/2018/layout/CircleProcess"/>
    <dgm:cxn modelId="{38701F2C-EEC4-48D9-B1F8-9F9B6F7C55CB}" type="presParOf" srcId="{6AA42209-3C2F-4529-8C2A-364CB6D5F0B4}" destId="{3AF24827-5063-4E12-ACC7-90FCE608E509}" srcOrd="0" destOrd="0" presId="urn:microsoft.com/office/officeart/2018/layout/CircleProcess"/>
    <dgm:cxn modelId="{203E0372-6EF9-495A-A54E-30C5DBCF6953}" type="presParOf" srcId="{BC780209-E9EE-49E4-B025-083FF45C4216}" destId="{D0FE40A1-2F57-4368-AB60-FD9A39D8936E}" srcOrd="2" destOrd="0" presId="urn:microsoft.com/office/officeart/2018/layout/CircleProcess"/>
    <dgm:cxn modelId="{5F8EB546-1B00-4CA6-9C23-A4B7AF8A0525}" type="presParOf" srcId="{BC780209-E9EE-49E4-B025-083FF45C4216}" destId="{F30287ED-4357-4050-92F4-3D9A2F034623}" srcOrd="3" destOrd="0" presId="urn:microsoft.com/office/officeart/2018/layout/CircleProcess"/>
    <dgm:cxn modelId="{7C8C8C17-6543-45A8-9E06-3840A3C92817}" type="presParOf" srcId="{F30287ED-4357-4050-92F4-3D9A2F034623}" destId="{9BB1D6D5-FA09-4CDF-9699-3DAABFB3BE25}" srcOrd="0" destOrd="0" presId="urn:microsoft.com/office/officeart/2018/layout/CircleProcess"/>
    <dgm:cxn modelId="{9F784391-2F00-4B2F-B098-2F3762C22EC7}" type="presParOf" srcId="{BC780209-E9EE-49E4-B025-083FF45C4216}" destId="{85C3B064-4B17-44C9-A2BC-9D2BB02F8B0A}" srcOrd="4" destOrd="0" presId="urn:microsoft.com/office/officeart/2018/layout/CircleProcess"/>
    <dgm:cxn modelId="{19340633-553C-424B-97A8-13826EC88411}" type="presParOf" srcId="{85C3B064-4B17-44C9-A2BC-9D2BB02F8B0A}" destId="{FDC8556D-7397-4A8D-8E5D-BB461DA471BB}" srcOrd="0" destOrd="0" presId="urn:microsoft.com/office/officeart/2018/layout/CircleProcess"/>
    <dgm:cxn modelId="{70E37761-8FE0-4F52-8355-727D3F324A00}" type="presParOf" srcId="{BC780209-E9EE-49E4-B025-083FF45C4216}" destId="{FB71C221-F030-46DC-AC81-9C2F3874AD4E}" srcOrd="5" destOrd="0" presId="urn:microsoft.com/office/officeart/2018/layout/CircleProcess"/>
    <dgm:cxn modelId="{45E67345-E091-4110-842C-BE2B78658346}" type="presParOf" srcId="{BC780209-E9EE-49E4-B025-083FF45C4216}" destId="{168D80F4-AA54-43C3-9069-77C8ADA52611}" srcOrd="6" destOrd="0" presId="urn:microsoft.com/office/officeart/2018/layout/CircleProcess"/>
    <dgm:cxn modelId="{0887CA4D-E4B0-4EB0-A893-135069E50B8D}" type="presParOf" srcId="{168D80F4-AA54-43C3-9069-77C8ADA52611}" destId="{DE7F8C3D-4F2C-47B3-93BC-31D006C01B98}" srcOrd="0" destOrd="0" presId="urn:microsoft.com/office/officeart/2018/layout/CircleProcess"/>
    <dgm:cxn modelId="{BDD4E8DD-311A-4717-B9C1-E8EB88E7F476}" type="presParOf" srcId="{BC780209-E9EE-49E4-B025-083FF45C4216}" destId="{76C4DD21-B18A-4B15-9A80-7405CF316A9B}" srcOrd="7" destOrd="0" presId="urn:microsoft.com/office/officeart/2018/layout/CircleProcess"/>
    <dgm:cxn modelId="{DDCF6D28-47D3-432A-934D-90A4AFA7B977}" type="presParOf" srcId="{76C4DD21-B18A-4B15-9A80-7405CF316A9B}" destId="{A3E79691-D975-4C03-A4B4-7CFF6CED439E}" srcOrd="0" destOrd="0" presId="urn:microsoft.com/office/officeart/2018/layout/CircleProcess"/>
    <dgm:cxn modelId="{8CB59FB0-A118-4361-BDF8-D0DF948040D6}" type="presParOf" srcId="{BC780209-E9EE-49E4-B025-083FF45C4216}" destId="{DAD5DC39-2D87-45C4-A472-88085E6F570A}" srcOrd="8" destOrd="0" presId="urn:microsoft.com/office/officeart/2018/layout/CircleProcess"/>
    <dgm:cxn modelId="{9D77DAE9-4378-4C74-8E57-6E4978C2AC5A}" type="presParOf" srcId="{BC780209-E9EE-49E4-B025-083FF45C4216}" destId="{8D19032E-D9E3-420F-9F5D-AF8E2AE04BC8}" srcOrd="9" destOrd="0" presId="urn:microsoft.com/office/officeart/2018/layout/CircleProcess"/>
    <dgm:cxn modelId="{7D3466DE-7D46-45EB-ABA9-E0980291878F}" type="presParOf" srcId="{8D19032E-D9E3-420F-9F5D-AF8E2AE04BC8}" destId="{0E7BE4E6-5ADB-4AB7-BB21-18E4663512A9}" srcOrd="0" destOrd="0" presId="urn:microsoft.com/office/officeart/2018/layout/CircleProcess"/>
    <dgm:cxn modelId="{6793FE78-415F-422F-994C-AB7658AF1DC0}" type="presParOf" srcId="{BC780209-E9EE-49E4-B025-083FF45C4216}" destId="{667882B3-B5B9-4598-AC55-C4E0DA2EC4DA}" srcOrd="10" destOrd="0" presId="urn:microsoft.com/office/officeart/2018/layout/CircleProcess"/>
    <dgm:cxn modelId="{2A43160D-0995-4EB0-B032-1E878E926813}" type="presParOf" srcId="{667882B3-B5B9-4598-AC55-C4E0DA2EC4DA}" destId="{255AD5F6-6C88-4E2B-9D21-0E4F52A64DC4}" srcOrd="0" destOrd="0" presId="urn:microsoft.com/office/officeart/2018/layout/CircleProcess"/>
    <dgm:cxn modelId="{7F90BFC6-1230-4D53-A03E-33B3266BC5EC}" type="presParOf" srcId="{BC780209-E9EE-49E4-B025-083FF45C4216}" destId="{688E94A4-68A8-4276-B87B-4C5547295B04}" srcOrd="11" destOrd="0" presId="urn:microsoft.com/office/officeart/2018/layout/CircleProcess"/>
    <dgm:cxn modelId="{C152560C-5A03-46F5-9FB8-FBC41C25402B}" type="presParOf" srcId="{BC780209-E9EE-49E4-B025-083FF45C4216}" destId="{D3E18538-8F6E-4798-B7A7-C3C74C704988}" srcOrd="12" destOrd="0" presId="urn:microsoft.com/office/officeart/2018/layout/CircleProcess"/>
    <dgm:cxn modelId="{9A4768DF-A0D2-4AF3-9966-FC91832C4651}" type="presParOf" srcId="{D3E18538-8F6E-4798-B7A7-C3C74C704988}" destId="{6A33CB01-847D-4745-8892-54B93C846041}" srcOrd="0" destOrd="0" presId="urn:microsoft.com/office/officeart/2018/layout/CircleProcess"/>
    <dgm:cxn modelId="{D03C6F6C-163C-4DB6-8C58-12CDAB0B19FA}" type="presParOf" srcId="{BC780209-E9EE-49E4-B025-083FF45C4216}" destId="{C853629C-64EB-463C-B6E8-85AD0248D375}" srcOrd="13" destOrd="0" presId="urn:microsoft.com/office/officeart/2018/layout/CircleProcess"/>
    <dgm:cxn modelId="{BC6A527B-426D-4CB6-A432-E3E2EE1C288D}" type="presParOf" srcId="{C853629C-64EB-463C-B6E8-85AD0248D375}" destId="{60399FCD-8C79-4376-AE05-3370B6196B97}" srcOrd="0" destOrd="0" presId="urn:microsoft.com/office/officeart/2018/layout/CircleProcess"/>
    <dgm:cxn modelId="{ED252916-B2B4-4405-A0E7-E2468FBD6256}" type="presParOf" srcId="{BC780209-E9EE-49E4-B025-083FF45C4216}" destId="{7869B84B-4031-46B0-AE8C-C07625F07F23}" srcOrd="14"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49F2F-3333-4F47-8E29-B6584EA933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0ED2598-279B-4C86-9F68-6E1FD4747DA9}">
      <dgm:prSet/>
      <dgm:spPr/>
      <dgm:t>
        <a:bodyPr/>
        <a:lstStyle/>
        <a:p>
          <a:r>
            <a:rPr lang="en-US"/>
            <a:t>People believe that objects, behaviors, or beliefs can transfer properties (positive or negative) irrationally.</a:t>
          </a:r>
        </a:p>
      </dgm:t>
    </dgm:pt>
    <dgm:pt modelId="{3D7926F3-B515-4C49-ABC9-F3EA3A301AD3}" type="parTrans" cxnId="{1A39ED00-CE08-4F25-9EA3-578AF89DE645}">
      <dgm:prSet/>
      <dgm:spPr/>
      <dgm:t>
        <a:bodyPr/>
        <a:lstStyle/>
        <a:p>
          <a:endParaRPr lang="en-US"/>
        </a:p>
      </dgm:t>
    </dgm:pt>
    <dgm:pt modelId="{EE1DC903-D0FA-4DAF-B619-1C82461505FD}" type="sibTrans" cxnId="{1A39ED00-CE08-4F25-9EA3-578AF89DE645}">
      <dgm:prSet/>
      <dgm:spPr/>
      <dgm:t>
        <a:bodyPr/>
        <a:lstStyle/>
        <a:p>
          <a:endParaRPr lang="en-US"/>
        </a:p>
      </dgm:t>
    </dgm:pt>
    <dgm:pt modelId="{0FCCCFF5-D4B2-4D60-A374-D68B5A889D0C}">
      <dgm:prSet/>
      <dgm:spPr/>
      <dgm:t>
        <a:bodyPr/>
        <a:lstStyle/>
        <a:p>
          <a:r>
            <a:rPr lang="en-US"/>
            <a:t>Driven by associative thinking and emotional biases.</a:t>
          </a:r>
        </a:p>
      </dgm:t>
    </dgm:pt>
    <dgm:pt modelId="{0533A36D-DB5A-4C6B-AEF8-4B71732E9635}" type="parTrans" cxnId="{0DB651BA-25A3-4D74-BE92-0AE4753DE8BF}">
      <dgm:prSet/>
      <dgm:spPr/>
      <dgm:t>
        <a:bodyPr/>
        <a:lstStyle/>
        <a:p>
          <a:endParaRPr lang="en-US"/>
        </a:p>
      </dgm:t>
    </dgm:pt>
    <dgm:pt modelId="{E15A0AF0-FAD2-4369-A9B9-4F72C4924937}" type="sibTrans" cxnId="{0DB651BA-25A3-4D74-BE92-0AE4753DE8BF}">
      <dgm:prSet/>
      <dgm:spPr/>
      <dgm:t>
        <a:bodyPr/>
        <a:lstStyle/>
        <a:p>
          <a:endParaRPr lang="en-US"/>
        </a:p>
      </dgm:t>
    </dgm:pt>
    <dgm:pt modelId="{FA2AE85E-BAE3-42DF-85EC-77908CFFBB54}">
      <dgm:prSet/>
      <dgm:spPr/>
      <dgm:t>
        <a:bodyPr/>
        <a:lstStyle/>
        <a:p>
          <a:r>
            <a:rPr lang="en-US"/>
            <a:t>Example: People feel disgusted drinking water from a sterilized glass that once held a cockroach, even if it’s scientifically clean.</a:t>
          </a:r>
        </a:p>
      </dgm:t>
    </dgm:pt>
    <dgm:pt modelId="{646838EF-BC70-47BB-910A-208D6D35AD1C}" type="parTrans" cxnId="{DCCB39C2-7C04-40E5-B774-D6463DC88E4B}">
      <dgm:prSet/>
      <dgm:spPr/>
      <dgm:t>
        <a:bodyPr/>
        <a:lstStyle/>
        <a:p>
          <a:endParaRPr lang="en-US"/>
        </a:p>
      </dgm:t>
    </dgm:pt>
    <dgm:pt modelId="{8100628D-2063-4D43-ABCA-C61A55E104D6}" type="sibTrans" cxnId="{DCCB39C2-7C04-40E5-B774-D6463DC88E4B}">
      <dgm:prSet/>
      <dgm:spPr/>
      <dgm:t>
        <a:bodyPr/>
        <a:lstStyle/>
        <a:p>
          <a:endParaRPr lang="en-US"/>
        </a:p>
      </dgm:t>
    </dgm:pt>
    <dgm:pt modelId="{FABCA26A-D7CE-411A-AAFA-AE6A4A41F9E4}" type="pres">
      <dgm:prSet presAssocID="{D7149F2F-3333-4F47-8E29-B6584EA933B9}" presName="linear" presStyleCnt="0">
        <dgm:presLayoutVars>
          <dgm:animLvl val="lvl"/>
          <dgm:resizeHandles val="exact"/>
        </dgm:presLayoutVars>
      </dgm:prSet>
      <dgm:spPr/>
    </dgm:pt>
    <dgm:pt modelId="{EF453DCE-08D7-4B64-8B3B-E32531985846}" type="pres">
      <dgm:prSet presAssocID="{10ED2598-279B-4C86-9F68-6E1FD4747DA9}" presName="parentText" presStyleLbl="node1" presStyleIdx="0" presStyleCnt="3">
        <dgm:presLayoutVars>
          <dgm:chMax val="0"/>
          <dgm:bulletEnabled val="1"/>
        </dgm:presLayoutVars>
      </dgm:prSet>
      <dgm:spPr/>
    </dgm:pt>
    <dgm:pt modelId="{711B928C-6B46-4011-8A74-ACF039A2C32F}" type="pres">
      <dgm:prSet presAssocID="{EE1DC903-D0FA-4DAF-B619-1C82461505FD}" presName="spacer" presStyleCnt="0"/>
      <dgm:spPr/>
    </dgm:pt>
    <dgm:pt modelId="{AFCC8314-A0FE-42C4-BDE0-96DB3B975594}" type="pres">
      <dgm:prSet presAssocID="{0FCCCFF5-D4B2-4D60-A374-D68B5A889D0C}" presName="parentText" presStyleLbl="node1" presStyleIdx="1" presStyleCnt="3">
        <dgm:presLayoutVars>
          <dgm:chMax val="0"/>
          <dgm:bulletEnabled val="1"/>
        </dgm:presLayoutVars>
      </dgm:prSet>
      <dgm:spPr/>
    </dgm:pt>
    <dgm:pt modelId="{53A87A5C-F5C5-4A1D-9C77-D7FEFE421568}" type="pres">
      <dgm:prSet presAssocID="{E15A0AF0-FAD2-4369-A9B9-4F72C4924937}" presName="spacer" presStyleCnt="0"/>
      <dgm:spPr/>
    </dgm:pt>
    <dgm:pt modelId="{95CA8651-D7B0-4654-995D-B5F93C822891}" type="pres">
      <dgm:prSet presAssocID="{FA2AE85E-BAE3-42DF-85EC-77908CFFBB54}" presName="parentText" presStyleLbl="node1" presStyleIdx="2" presStyleCnt="3">
        <dgm:presLayoutVars>
          <dgm:chMax val="0"/>
          <dgm:bulletEnabled val="1"/>
        </dgm:presLayoutVars>
      </dgm:prSet>
      <dgm:spPr/>
    </dgm:pt>
  </dgm:ptLst>
  <dgm:cxnLst>
    <dgm:cxn modelId="{1A39ED00-CE08-4F25-9EA3-578AF89DE645}" srcId="{D7149F2F-3333-4F47-8E29-B6584EA933B9}" destId="{10ED2598-279B-4C86-9F68-6E1FD4747DA9}" srcOrd="0" destOrd="0" parTransId="{3D7926F3-B515-4C49-ABC9-F3EA3A301AD3}" sibTransId="{EE1DC903-D0FA-4DAF-B619-1C82461505FD}"/>
    <dgm:cxn modelId="{01313740-2412-40CF-8CE3-515C40EB0122}" type="presOf" srcId="{10ED2598-279B-4C86-9F68-6E1FD4747DA9}" destId="{EF453DCE-08D7-4B64-8B3B-E32531985846}" srcOrd="0" destOrd="0" presId="urn:microsoft.com/office/officeart/2005/8/layout/vList2"/>
    <dgm:cxn modelId="{9B933866-9221-4393-B76D-B08EA5D60326}" type="presOf" srcId="{0FCCCFF5-D4B2-4D60-A374-D68B5A889D0C}" destId="{AFCC8314-A0FE-42C4-BDE0-96DB3B975594}" srcOrd="0" destOrd="0" presId="urn:microsoft.com/office/officeart/2005/8/layout/vList2"/>
    <dgm:cxn modelId="{0DB651BA-25A3-4D74-BE92-0AE4753DE8BF}" srcId="{D7149F2F-3333-4F47-8E29-B6584EA933B9}" destId="{0FCCCFF5-D4B2-4D60-A374-D68B5A889D0C}" srcOrd="1" destOrd="0" parTransId="{0533A36D-DB5A-4C6B-AEF8-4B71732E9635}" sibTransId="{E15A0AF0-FAD2-4369-A9B9-4F72C4924937}"/>
    <dgm:cxn modelId="{DCCB39C2-7C04-40E5-B774-D6463DC88E4B}" srcId="{D7149F2F-3333-4F47-8E29-B6584EA933B9}" destId="{FA2AE85E-BAE3-42DF-85EC-77908CFFBB54}" srcOrd="2" destOrd="0" parTransId="{646838EF-BC70-47BB-910A-208D6D35AD1C}" sibTransId="{8100628D-2063-4D43-ABCA-C61A55E104D6}"/>
    <dgm:cxn modelId="{58C100CC-C433-4649-8A10-E302C737A439}" type="presOf" srcId="{FA2AE85E-BAE3-42DF-85EC-77908CFFBB54}" destId="{95CA8651-D7B0-4654-995D-B5F93C822891}" srcOrd="0" destOrd="0" presId="urn:microsoft.com/office/officeart/2005/8/layout/vList2"/>
    <dgm:cxn modelId="{8EE527D8-82D9-46EF-A28C-F932F9FDB8E2}" type="presOf" srcId="{D7149F2F-3333-4F47-8E29-B6584EA933B9}" destId="{FABCA26A-D7CE-411A-AAFA-AE6A4A41F9E4}" srcOrd="0" destOrd="0" presId="urn:microsoft.com/office/officeart/2005/8/layout/vList2"/>
    <dgm:cxn modelId="{D3D65481-BB1E-4BFE-A12C-DF2C3391CEE1}" type="presParOf" srcId="{FABCA26A-D7CE-411A-AAFA-AE6A4A41F9E4}" destId="{EF453DCE-08D7-4B64-8B3B-E32531985846}" srcOrd="0" destOrd="0" presId="urn:microsoft.com/office/officeart/2005/8/layout/vList2"/>
    <dgm:cxn modelId="{D4F237F7-D9A9-4520-B057-3BDA4B76BCF1}" type="presParOf" srcId="{FABCA26A-D7CE-411A-AAFA-AE6A4A41F9E4}" destId="{711B928C-6B46-4011-8A74-ACF039A2C32F}" srcOrd="1" destOrd="0" presId="urn:microsoft.com/office/officeart/2005/8/layout/vList2"/>
    <dgm:cxn modelId="{A5B92C3D-E3AE-4E0C-8D7E-C0486B324E4C}" type="presParOf" srcId="{FABCA26A-D7CE-411A-AAFA-AE6A4A41F9E4}" destId="{AFCC8314-A0FE-42C4-BDE0-96DB3B975594}" srcOrd="2" destOrd="0" presId="urn:microsoft.com/office/officeart/2005/8/layout/vList2"/>
    <dgm:cxn modelId="{C6022E0B-7542-4C0E-93FB-124045E8CB02}" type="presParOf" srcId="{FABCA26A-D7CE-411A-AAFA-AE6A4A41F9E4}" destId="{53A87A5C-F5C5-4A1D-9C77-D7FEFE421568}" srcOrd="3" destOrd="0" presId="urn:microsoft.com/office/officeart/2005/8/layout/vList2"/>
    <dgm:cxn modelId="{DF2EE377-129E-455E-A357-B7D396A48B97}" type="presParOf" srcId="{FABCA26A-D7CE-411A-AAFA-AE6A4A41F9E4}" destId="{95CA8651-D7B0-4654-995D-B5F93C82289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2987E6-5C41-470E-92BA-27E680843EB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3A09605-E4E9-43CA-92B4-3E4B9B1A6BCB}">
      <dgm:prSet/>
      <dgm:spPr/>
      <dgm:t>
        <a:bodyPr/>
        <a:lstStyle/>
        <a:p>
          <a:r>
            <a:rPr lang="en-US"/>
            <a:t>Heuristic - If a counterfeit product works well for someone they know, they assume all counterfeits are reliable.</a:t>
          </a:r>
        </a:p>
      </dgm:t>
    </dgm:pt>
    <dgm:pt modelId="{73A00F77-EE5D-4BD1-99CE-A54DFC624D6A}" type="parTrans" cxnId="{1D777E5D-132B-44EC-B821-178367E36563}">
      <dgm:prSet/>
      <dgm:spPr/>
      <dgm:t>
        <a:bodyPr/>
        <a:lstStyle/>
        <a:p>
          <a:endParaRPr lang="en-US"/>
        </a:p>
      </dgm:t>
    </dgm:pt>
    <dgm:pt modelId="{12852737-29BB-4C83-8342-4D4C9C520553}" type="sibTrans" cxnId="{1D777E5D-132B-44EC-B821-178367E36563}">
      <dgm:prSet/>
      <dgm:spPr/>
      <dgm:t>
        <a:bodyPr/>
        <a:lstStyle/>
        <a:p>
          <a:endParaRPr lang="en-US"/>
        </a:p>
      </dgm:t>
    </dgm:pt>
    <dgm:pt modelId="{0C09E4B7-E856-4CA3-B942-3A870D0D6FAB}">
      <dgm:prSet/>
      <dgm:spPr/>
      <dgm:t>
        <a:bodyPr/>
        <a:lstStyle/>
        <a:p>
          <a:r>
            <a:rPr lang="en-US"/>
            <a:t>Anchoring Effect- Seeing an expensive branded product first makes the lower-cost counterfeit appear as a "smart buy.</a:t>
          </a:r>
        </a:p>
      </dgm:t>
    </dgm:pt>
    <dgm:pt modelId="{523ABDEB-E811-4922-8492-2A92A7DCF335}" type="parTrans" cxnId="{DC394F9F-D66D-4540-9AB5-2C17281B1BDD}">
      <dgm:prSet/>
      <dgm:spPr/>
      <dgm:t>
        <a:bodyPr/>
        <a:lstStyle/>
        <a:p>
          <a:endParaRPr lang="en-US"/>
        </a:p>
      </dgm:t>
    </dgm:pt>
    <dgm:pt modelId="{5EC283C8-89E3-44A3-9E2D-6F1D9D5B183C}" type="sibTrans" cxnId="{DC394F9F-D66D-4540-9AB5-2C17281B1BDD}">
      <dgm:prSet/>
      <dgm:spPr/>
      <dgm:t>
        <a:bodyPr/>
        <a:lstStyle/>
        <a:p>
          <a:endParaRPr lang="en-US"/>
        </a:p>
      </dgm:t>
    </dgm:pt>
    <dgm:pt modelId="{36C88600-4944-42AC-B236-4F96F864E803}">
      <dgm:prSet/>
      <dgm:spPr/>
      <dgm:t>
        <a:bodyPr/>
        <a:lstStyle/>
        <a:p>
          <a:r>
            <a:rPr lang="en-US"/>
            <a:t>Social Proof &amp; Herd Mentality -If many people buy counterfeits, an individual is more likely to follow the trend.</a:t>
          </a:r>
        </a:p>
      </dgm:t>
    </dgm:pt>
    <dgm:pt modelId="{84642EC2-6BC3-4DB2-8A02-21135C109A55}" type="parTrans" cxnId="{A021FD5F-CE65-4154-826B-8FB39C2B4E04}">
      <dgm:prSet/>
      <dgm:spPr/>
      <dgm:t>
        <a:bodyPr/>
        <a:lstStyle/>
        <a:p>
          <a:endParaRPr lang="en-US"/>
        </a:p>
      </dgm:t>
    </dgm:pt>
    <dgm:pt modelId="{37C94F70-9E77-47A3-996E-A7C96F8E0723}" type="sibTrans" cxnId="{A021FD5F-CE65-4154-826B-8FB39C2B4E04}">
      <dgm:prSet/>
      <dgm:spPr/>
      <dgm:t>
        <a:bodyPr/>
        <a:lstStyle/>
        <a:p>
          <a:endParaRPr lang="en-US"/>
        </a:p>
      </dgm:t>
    </dgm:pt>
    <dgm:pt modelId="{80B9EEC4-159C-4FD2-BCC3-B5FD4A6BB3D5}">
      <dgm:prSet/>
      <dgm:spPr/>
      <dgm:t>
        <a:bodyPr/>
        <a:lstStyle/>
        <a:p>
          <a:r>
            <a:rPr lang="en-US"/>
            <a:t>Endowment Effect - Consumers may irrationally overvalue counterfeit goods they already own, justifying their past decisions.</a:t>
          </a:r>
        </a:p>
      </dgm:t>
    </dgm:pt>
    <dgm:pt modelId="{6F56E6B5-D325-4436-B76A-7F186063FBF1}" type="parTrans" cxnId="{16907403-9033-4815-BD2A-9E0F3041DC96}">
      <dgm:prSet/>
      <dgm:spPr/>
      <dgm:t>
        <a:bodyPr/>
        <a:lstStyle/>
        <a:p>
          <a:endParaRPr lang="en-US"/>
        </a:p>
      </dgm:t>
    </dgm:pt>
    <dgm:pt modelId="{65363B24-4025-4F5A-B473-9E3E53516010}" type="sibTrans" cxnId="{16907403-9033-4815-BD2A-9E0F3041DC96}">
      <dgm:prSet/>
      <dgm:spPr/>
      <dgm:t>
        <a:bodyPr/>
        <a:lstStyle/>
        <a:p>
          <a:endParaRPr lang="en-US"/>
        </a:p>
      </dgm:t>
    </dgm:pt>
    <dgm:pt modelId="{2B855236-2E0B-4241-AD81-63FE1D0C5A3E}" type="pres">
      <dgm:prSet presAssocID="{C02987E6-5C41-470E-92BA-27E680843EB8}" presName="vert0" presStyleCnt="0">
        <dgm:presLayoutVars>
          <dgm:dir/>
          <dgm:animOne val="branch"/>
          <dgm:animLvl val="lvl"/>
        </dgm:presLayoutVars>
      </dgm:prSet>
      <dgm:spPr/>
    </dgm:pt>
    <dgm:pt modelId="{815FC8B7-172F-4B2E-87A4-0738126A99F4}" type="pres">
      <dgm:prSet presAssocID="{F3A09605-E4E9-43CA-92B4-3E4B9B1A6BCB}" presName="thickLine" presStyleLbl="alignNode1" presStyleIdx="0" presStyleCnt="4"/>
      <dgm:spPr/>
    </dgm:pt>
    <dgm:pt modelId="{D5FBA21A-7C1E-4173-ADA2-47B5DDA9A3F5}" type="pres">
      <dgm:prSet presAssocID="{F3A09605-E4E9-43CA-92B4-3E4B9B1A6BCB}" presName="horz1" presStyleCnt="0"/>
      <dgm:spPr/>
    </dgm:pt>
    <dgm:pt modelId="{D3A796CD-C980-46D6-95DA-0898AC3FB4C3}" type="pres">
      <dgm:prSet presAssocID="{F3A09605-E4E9-43CA-92B4-3E4B9B1A6BCB}" presName="tx1" presStyleLbl="revTx" presStyleIdx="0" presStyleCnt="4"/>
      <dgm:spPr/>
    </dgm:pt>
    <dgm:pt modelId="{3498D777-FD43-4FE5-8BF6-BEB84D3B5880}" type="pres">
      <dgm:prSet presAssocID="{F3A09605-E4E9-43CA-92B4-3E4B9B1A6BCB}" presName="vert1" presStyleCnt="0"/>
      <dgm:spPr/>
    </dgm:pt>
    <dgm:pt modelId="{FBC36C65-C495-48BF-8F08-66AF50127F98}" type="pres">
      <dgm:prSet presAssocID="{0C09E4B7-E856-4CA3-B942-3A870D0D6FAB}" presName="thickLine" presStyleLbl="alignNode1" presStyleIdx="1" presStyleCnt="4"/>
      <dgm:spPr/>
    </dgm:pt>
    <dgm:pt modelId="{77A552BF-C2BC-4BDB-BCA9-40FA6D4C0D02}" type="pres">
      <dgm:prSet presAssocID="{0C09E4B7-E856-4CA3-B942-3A870D0D6FAB}" presName="horz1" presStyleCnt="0"/>
      <dgm:spPr/>
    </dgm:pt>
    <dgm:pt modelId="{6B468C11-6479-4021-A568-F20EB5B86084}" type="pres">
      <dgm:prSet presAssocID="{0C09E4B7-E856-4CA3-B942-3A870D0D6FAB}" presName="tx1" presStyleLbl="revTx" presStyleIdx="1" presStyleCnt="4"/>
      <dgm:spPr/>
    </dgm:pt>
    <dgm:pt modelId="{1C558928-752C-4B26-8F31-794E3D7131E7}" type="pres">
      <dgm:prSet presAssocID="{0C09E4B7-E856-4CA3-B942-3A870D0D6FAB}" presName="vert1" presStyleCnt="0"/>
      <dgm:spPr/>
    </dgm:pt>
    <dgm:pt modelId="{E79CFB1E-099B-46D3-9C80-A7BE13ADF1FA}" type="pres">
      <dgm:prSet presAssocID="{36C88600-4944-42AC-B236-4F96F864E803}" presName="thickLine" presStyleLbl="alignNode1" presStyleIdx="2" presStyleCnt="4"/>
      <dgm:spPr/>
    </dgm:pt>
    <dgm:pt modelId="{B1ABA9F0-1067-4D47-9BB1-6CAE5ED0737F}" type="pres">
      <dgm:prSet presAssocID="{36C88600-4944-42AC-B236-4F96F864E803}" presName="horz1" presStyleCnt="0"/>
      <dgm:spPr/>
    </dgm:pt>
    <dgm:pt modelId="{6CE73256-A493-415C-8F2E-E8692093B12A}" type="pres">
      <dgm:prSet presAssocID="{36C88600-4944-42AC-B236-4F96F864E803}" presName="tx1" presStyleLbl="revTx" presStyleIdx="2" presStyleCnt="4"/>
      <dgm:spPr/>
    </dgm:pt>
    <dgm:pt modelId="{585A81EA-348D-4092-8728-EFC55D12B4C5}" type="pres">
      <dgm:prSet presAssocID="{36C88600-4944-42AC-B236-4F96F864E803}" presName="vert1" presStyleCnt="0"/>
      <dgm:spPr/>
    </dgm:pt>
    <dgm:pt modelId="{F3DC5117-C165-4B66-A41D-5A0C04DF0CDE}" type="pres">
      <dgm:prSet presAssocID="{80B9EEC4-159C-4FD2-BCC3-B5FD4A6BB3D5}" presName="thickLine" presStyleLbl="alignNode1" presStyleIdx="3" presStyleCnt="4"/>
      <dgm:spPr/>
    </dgm:pt>
    <dgm:pt modelId="{244276A3-9509-4660-A804-56A386B867C9}" type="pres">
      <dgm:prSet presAssocID="{80B9EEC4-159C-4FD2-BCC3-B5FD4A6BB3D5}" presName="horz1" presStyleCnt="0"/>
      <dgm:spPr/>
    </dgm:pt>
    <dgm:pt modelId="{A53D885D-3510-47D5-A143-FD0A238DB945}" type="pres">
      <dgm:prSet presAssocID="{80B9EEC4-159C-4FD2-BCC3-B5FD4A6BB3D5}" presName="tx1" presStyleLbl="revTx" presStyleIdx="3" presStyleCnt="4"/>
      <dgm:spPr/>
    </dgm:pt>
    <dgm:pt modelId="{478A4A47-3DB3-419C-B48D-8CE41F81D8AA}" type="pres">
      <dgm:prSet presAssocID="{80B9EEC4-159C-4FD2-BCC3-B5FD4A6BB3D5}" presName="vert1" presStyleCnt="0"/>
      <dgm:spPr/>
    </dgm:pt>
  </dgm:ptLst>
  <dgm:cxnLst>
    <dgm:cxn modelId="{16907403-9033-4815-BD2A-9E0F3041DC96}" srcId="{C02987E6-5C41-470E-92BA-27E680843EB8}" destId="{80B9EEC4-159C-4FD2-BCC3-B5FD4A6BB3D5}" srcOrd="3" destOrd="0" parTransId="{6F56E6B5-D325-4436-B76A-7F186063FBF1}" sibTransId="{65363B24-4025-4F5A-B473-9E3E53516010}"/>
    <dgm:cxn modelId="{975D9415-34ED-489E-963A-A96A0E75311C}" type="presOf" srcId="{F3A09605-E4E9-43CA-92B4-3E4B9B1A6BCB}" destId="{D3A796CD-C980-46D6-95DA-0898AC3FB4C3}" srcOrd="0" destOrd="0" presId="urn:microsoft.com/office/officeart/2008/layout/LinedList"/>
    <dgm:cxn modelId="{CD9A222C-0DBF-4C72-9FDF-2AC772616A3C}" type="presOf" srcId="{C02987E6-5C41-470E-92BA-27E680843EB8}" destId="{2B855236-2E0B-4241-AD81-63FE1D0C5A3E}" srcOrd="0" destOrd="0" presId="urn:microsoft.com/office/officeart/2008/layout/LinedList"/>
    <dgm:cxn modelId="{EAE5823C-D4C3-4E60-93CB-A80033E4F37B}" type="presOf" srcId="{36C88600-4944-42AC-B236-4F96F864E803}" destId="{6CE73256-A493-415C-8F2E-E8692093B12A}" srcOrd="0" destOrd="0" presId="urn:microsoft.com/office/officeart/2008/layout/LinedList"/>
    <dgm:cxn modelId="{1D777E5D-132B-44EC-B821-178367E36563}" srcId="{C02987E6-5C41-470E-92BA-27E680843EB8}" destId="{F3A09605-E4E9-43CA-92B4-3E4B9B1A6BCB}" srcOrd="0" destOrd="0" parTransId="{73A00F77-EE5D-4BD1-99CE-A54DFC624D6A}" sibTransId="{12852737-29BB-4C83-8342-4D4C9C520553}"/>
    <dgm:cxn modelId="{A021FD5F-CE65-4154-826B-8FB39C2B4E04}" srcId="{C02987E6-5C41-470E-92BA-27E680843EB8}" destId="{36C88600-4944-42AC-B236-4F96F864E803}" srcOrd="2" destOrd="0" parTransId="{84642EC2-6BC3-4DB2-8A02-21135C109A55}" sibTransId="{37C94F70-9E77-47A3-996E-A7C96F8E0723}"/>
    <dgm:cxn modelId="{21E5066D-47F7-48C8-B4F2-49A18569D451}" type="presOf" srcId="{80B9EEC4-159C-4FD2-BCC3-B5FD4A6BB3D5}" destId="{A53D885D-3510-47D5-A143-FD0A238DB945}" srcOrd="0" destOrd="0" presId="urn:microsoft.com/office/officeart/2008/layout/LinedList"/>
    <dgm:cxn modelId="{531B7C85-589D-4A90-8377-17606729F036}" type="presOf" srcId="{0C09E4B7-E856-4CA3-B942-3A870D0D6FAB}" destId="{6B468C11-6479-4021-A568-F20EB5B86084}" srcOrd="0" destOrd="0" presId="urn:microsoft.com/office/officeart/2008/layout/LinedList"/>
    <dgm:cxn modelId="{DC394F9F-D66D-4540-9AB5-2C17281B1BDD}" srcId="{C02987E6-5C41-470E-92BA-27E680843EB8}" destId="{0C09E4B7-E856-4CA3-B942-3A870D0D6FAB}" srcOrd="1" destOrd="0" parTransId="{523ABDEB-E811-4922-8492-2A92A7DCF335}" sibTransId="{5EC283C8-89E3-44A3-9E2D-6F1D9D5B183C}"/>
    <dgm:cxn modelId="{A61898E9-EBFF-460F-A4FF-D7A4962F9E76}" type="presParOf" srcId="{2B855236-2E0B-4241-AD81-63FE1D0C5A3E}" destId="{815FC8B7-172F-4B2E-87A4-0738126A99F4}" srcOrd="0" destOrd="0" presId="urn:microsoft.com/office/officeart/2008/layout/LinedList"/>
    <dgm:cxn modelId="{0AA2A49B-624D-407C-B195-A7A876E20ACB}" type="presParOf" srcId="{2B855236-2E0B-4241-AD81-63FE1D0C5A3E}" destId="{D5FBA21A-7C1E-4173-ADA2-47B5DDA9A3F5}" srcOrd="1" destOrd="0" presId="urn:microsoft.com/office/officeart/2008/layout/LinedList"/>
    <dgm:cxn modelId="{E58A706A-FD92-4E82-BA7A-95FD682668B1}" type="presParOf" srcId="{D5FBA21A-7C1E-4173-ADA2-47B5DDA9A3F5}" destId="{D3A796CD-C980-46D6-95DA-0898AC3FB4C3}" srcOrd="0" destOrd="0" presId="urn:microsoft.com/office/officeart/2008/layout/LinedList"/>
    <dgm:cxn modelId="{F45BAD69-D4FF-4DE4-8291-DC1C8103CEDB}" type="presParOf" srcId="{D5FBA21A-7C1E-4173-ADA2-47B5DDA9A3F5}" destId="{3498D777-FD43-4FE5-8BF6-BEB84D3B5880}" srcOrd="1" destOrd="0" presId="urn:microsoft.com/office/officeart/2008/layout/LinedList"/>
    <dgm:cxn modelId="{37060F69-BE37-494F-9CA7-4DBEC453121C}" type="presParOf" srcId="{2B855236-2E0B-4241-AD81-63FE1D0C5A3E}" destId="{FBC36C65-C495-48BF-8F08-66AF50127F98}" srcOrd="2" destOrd="0" presId="urn:microsoft.com/office/officeart/2008/layout/LinedList"/>
    <dgm:cxn modelId="{46729E38-7CA0-4558-89BD-28658995A688}" type="presParOf" srcId="{2B855236-2E0B-4241-AD81-63FE1D0C5A3E}" destId="{77A552BF-C2BC-4BDB-BCA9-40FA6D4C0D02}" srcOrd="3" destOrd="0" presId="urn:microsoft.com/office/officeart/2008/layout/LinedList"/>
    <dgm:cxn modelId="{6DD96605-8517-4C4F-A35A-C0024A6E305D}" type="presParOf" srcId="{77A552BF-C2BC-4BDB-BCA9-40FA6D4C0D02}" destId="{6B468C11-6479-4021-A568-F20EB5B86084}" srcOrd="0" destOrd="0" presId="urn:microsoft.com/office/officeart/2008/layout/LinedList"/>
    <dgm:cxn modelId="{CB8AF1E8-E531-4EE7-884F-D2B0DF048B99}" type="presParOf" srcId="{77A552BF-C2BC-4BDB-BCA9-40FA6D4C0D02}" destId="{1C558928-752C-4B26-8F31-794E3D7131E7}" srcOrd="1" destOrd="0" presId="urn:microsoft.com/office/officeart/2008/layout/LinedList"/>
    <dgm:cxn modelId="{A3D3835D-D5F4-4A5B-9917-572CEC9BB628}" type="presParOf" srcId="{2B855236-2E0B-4241-AD81-63FE1D0C5A3E}" destId="{E79CFB1E-099B-46D3-9C80-A7BE13ADF1FA}" srcOrd="4" destOrd="0" presId="urn:microsoft.com/office/officeart/2008/layout/LinedList"/>
    <dgm:cxn modelId="{FE6C36AC-B3B3-4B60-B9BA-1FF3025C3BA0}" type="presParOf" srcId="{2B855236-2E0B-4241-AD81-63FE1D0C5A3E}" destId="{B1ABA9F0-1067-4D47-9BB1-6CAE5ED0737F}" srcOrd="5" destOrd="0" presId="urn:microsoft.com/office/officeart/2008/layout/LinedList"/>
    <dgm:cxn modelId="{A973F41D-2470-4CAE-862F-8B1168320116}" type="presParOf" srcId="{B1ABA9F0-1067-4D47-9BB1-6CAE5ED0737F}" destId="{6CE73256-A493-415C-8F2E-E8692093B12A}" srcOrd="0" destOrd="0" presId="urn:microsoft.com/office/officeart/2008/layout/LinedList"/>
    <dgm:cxn modelId="{CA881280-1C90-4EF9-846B-9CC53B530C90}" type="presParOf" srcId="{B1ABA9F0-1067-4D47-9BB1-6CAE5ED0737F}" destId="{585A81EA-348D-4092-8728-EFC55D12B4C5}" srcOrd="1" destOrd="0" presId="urn:microsoft.com/office/officeart/2008/layout/LinedList"/>
    <dgm:cxn modelId="{C3B8F87A-31AA-48AC-89C4-8627CE576C05}" type="presParOf" srcId="{2B855236-2E0B-4241-AD81-63FE1D0C5A3E}" destId="{F3DC5117-C165-4B66-A41D-5A0C04DF0CDE}" srcOrd="6" destOrd="0" presId="urn:microsoft.com/office/officeart/2008/layout/LinedList"/>
    <dgm:cxn modelId="{F164E77A-9836-45C6-9CAA-D2888E9DAD6A}" type="presParOf" srcId="{2B855236-2E0B-4241-AD81-63FE1D0C5A3E}" destId="{244276A3-9509-4660-A804-56A386B867C9}" srcOrd="7" destOrd="0" presId="urn:microsoft.com/office/officeart/2008/layout/LinedList"/>
    <dgm:cxn modelId="{233F79BE-466E-4A92-A156-0C334BB873C4}" type="presParOf" srcId="{244276A3-9509-4660-A804-56A386B867C9}" destId="{A53D885D-3510-47D5-A143-FD0A238DB945}" srcOrd="0" destOrd="0" presId="urn:microsoft.com/office/officeart/2008/layout/LinedList"/>
    <dgm:cxn modelId="{DC3E89B9-6720-45DC-A32D-04E7E248333E}" type="presParOf" srcId="{244276A3-9509-4660-A804-56A386B867C9}" destId="{478A4A47-3DB3-419C-B48D-8CE41F81D8A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222E0A-253E-4CAC-A480-76E3AD1D560B}"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3167E404-558A-4A4A-90FF-33F77A17E21C}">
      <dgm:prSet/>
      <dgm:spPr/>
      <dgm:t>
        <a:bodyPr/>
        <a:lstStyle/>
        <a:p>
          <a:r>
            <a:rPr lang="en-US" b="1"/>
            <a:t>Nudging consumers towards ethical choices </a:t>
          </a:r>
          <a:endParaRPr lang="en-US"/>
        </a:p>
      </dgm:t>
    </dgm:pt>
    <dgm:pt modelId="{3CA840E6-A4B6-433D-90E7-756FDAD9A3C7}" type="parTrans" cxnId="{65B0D35B-4C7F-4596-940A-288293AD8F5D}">
      <dgm:prSet/>
      <dgm:spPr/>
      <dgm:t>
        <a:bodyPr/>
        <a:lstStyle/>
        <a:p>
          <a:endParaRPr lang="en-US"/>
        </a:p>
      </dgm:t>
    </dgm:pt>
    <dgm:pt modelId="{01AE1702-3CC4-472B-B4E3-83F7F4F34AD9}" type="sibTrans" cxnId="{65B0D35B-4C7F-4596-940A-288293AD8F5D}">
      <dgm:prSet/>
      <dgm:spPr/>
      <dgm:t>
        <a:bodyPr/>
        <a:lstStyle/>
        <a:p>
          <a:endParaRPr lang="en-US"/>
        </a:p>
      </dgm:t>
    </dgm:pt>
    <dgm:pt modelId="{3472EE63-E48E-48B1-8D6B-963504B12634}">
      <dgm:prSet/>
      <dgm:spPr/>
      <dgm:t>
        <a:bodyPr/>
        <a:lstStyle/>
        <a:p>
          <a:r>
            <a:rPr lang="en-US"/>
            <a:t>Clearer labeling of authentic products</a:t>
          </a:r>
        </a:p>
      </dgm:t>
    </dgm:pt>
    <dgm:pt modelId="{37C08CBC-16A7-4B11-8E32-B55F4C012D7F}" type="parTrans" cxnId="{C062DFF3-A633-4741-BD9E-BB708CEBB0AF}">
      <dgm:prSet/>
      <dgm:spPr/>
      <dgm:t>
        <a:bodyPr/>
        <a:lstStyle/>
        <a:p>
          <a:endParaRPr lang="en-US"/>
        </a:p>
      </dgm:t>
    </dgm:pt>
    <dgm:pt modelId="{7E81C313-5323-4CFD-845C-CB3796E805E5}" type="sibTrans" cxnId="{C062DFF3-A633-4741-BD9E-BB708CEBB0AF}">
      <dgm:prSet/>
      <dgm:spPr/>
      <dgm:t>
        <a:bodyPr/>
        <a:lstStyle/>
        <a:p>
          <a:endParaRPr lang="en-US"/>
        </a:p>
      </dgm:t>
    </dgm:pt>
    <dgm:pt modelId="{B1B6B794-4D48-4F72-827C-5B89B3D77A31}">
      <dgm:prSet/>
      <dgm:spPr/>
      <dgm:t>
        <a:bodyPr/>
        <a:lstStyle/>
        <a:p>
          <a:r>
            <a:rPr lang="en-US"/>
            <a:t>Educating consumers on the hidden costs (child labor, organized crime links)</a:t>
          </a:r>
        </a:p>
      </dgm:t>
    </dgm:pt>
    <dgm:pt modelId="{B0C645BB-17D8-4B8A-9FA7-7F187FE5107B}" type="parTrans" cxnId="{53F4D0D8-2E0F-43B3-B255-FA676BFCCDA4}">
      <dgm:prSet/>
      <dgm:spPr/>
      <dgm:t>
        <a:bodyPr/>
        <a:lstStyle/>
        <a:p>
          <a:endParaRPr lang="en-US"/>
        </a:p>
      </dgm:t>
    </dgm:pt>
    <dgm:pt modelId="{1DB2FF0C-D6D6-4469-AE2B-810DDC76309C}" type="sibTrans" cxnId="{53F4D0D8-2E0F-43B3-B255-FA676BFCCDA4}">
      <dgm:prSet/>
      <dgm:spPr/>
      <dgm:t>
        <a:bodyPr/>
        <a:lstStyle/>
        <a:p>
          <a:endParaRPr lang="en-US"/>
        </a:p>
      </dgm:t>
    </dgm:pt>
    <dgm:pt modelId="{FF870C64-284F-4391-ABDE-7B989C74FB21}">
      <dgm:prSet/>
      <dgm:spPr/>
      <dgm:t>
        <a:bodyPr/>
        <a:lstStyle/>
        <a:p>
          <a:r>
            <a:rPr lang="en-US"/>
            <a:t>Emphasizing what consumers stand to lose (health risks, financial loss) rather than just legal risks.</a:t>
          </a:r>
        </a:p>
      </dgm:t>
    </dgm:pt>
    <dgm:pt modelId="{E7EAE9E7-632D-4804-98C1-5272C793592B}" type="parTrans" cxnId="{A0549C24-EEB7-4D5E-A423-5D13517FB5F1}">
      <dgm:prSet/>
      <dgm:spPr/>
      <dgm:t>
        <a:bodyPr/>
        <a:lstStyle/>
        <a:p>
          <a:endParaRPr lang="en-US"/>
        </a:p>
      </dgm:t>
    </dgm:pt>
    <dgm:pt modelId="{ED88E9FB-8532-4FF0-96C5-6735F5815C5E}" type="sibTrans" cxnId="{A0549C24-EEB7-4D5E-A423-5D13517FB5F1}">
      <dgm:prSet/>
      <dgm:spPr/>
      <dgm:t>
        <a:bodyPr/>
        <a:lstStyle/>
        <a:p>
          <a:endParaRPr lang="en-US"/>
        </a:p>
      </dgm:t>
    </dgm:pt>
    <dgm:pt modelId="{8B7C6076-C8B0-4CFC-86B6-1CCA8226EBF4}">
      <dgm:prSet/>
      <dgm:spPr/>
      <dgm:t>
        <a:bodyPr/>
        <a:lstStyle/>
        <a:p>
          <a:r>
            <a:rPr lang="en-US"/>
            <a:t>Highlighting certainty of getting caught rather than severity of punishment (certainty bias).</a:t>
          </a:r>
        </a:p>
      </dgm:t>
    </dgm:pt>
    <dgm:pt modelId="{98059D86-6BB5-4586-8885-77674E245C3F}" type="parTrans" cxnId="{DC7865A3-424A-4E29-8291-0DD9F2813B5B}">
      <dgm:prSet/>
      <dgm:spPr/>
      <dgm:t>
        <a:bodyPr/>
        <a:lstStyle/>
        <a:p>
          <a:endParaRPr lang="en-US"/>
        </a:p>
      </dgm:t>
    </dgm:pt>
    <dgm:pt modelId="{D3F97812-F1A5-40B1-8435-16BDA5C7927F}" type="sibTrans" cxnId="{DC7865A3-424A-4E29-8291-0DD9F2813B5B}">
      <dgm:prSet/>
      <dgm:spPr/>
      <dgm:t>
        <a:bodyPr/>
        <a:lstStyle/>
        <a:p>
          <a:endParaRPr lang="en-US"/>
        </a:p>
      </dgm:t>
    </dgm:pt>
    <dgm:pt modelId="{B3CD6DFF-FE4D-4D50-8248-EA9851A6C625}">
      <dgm:prSet/>
      <dgm:spPr/>
      <dgm:t>
        <a:bodyPr/>
        <a:lstStyle/>
        <a:p>
          <a:r>
            <a:rPr lang="en-US"/>
            <a:t>Online reviews, blockchain verification, and authentication services to discourage counterfeit trade.</a:t>
          </a:r>
        </a:p>
      </dgm:t>
    </dgm:pt>
    <dgm:pt modelId="{371F6581-67AC-4CF1-95D3-81B84A8DA299}" type="parTrans" cxnId="{5C574873-456F-42B0-87D9-3E44A8EA890B}">
      <dgm:prSet/>
      <dgm:spPr/>
      <dgm:t>
        <a:bodyPr/>
        <a:lstStyle/>
        <a:p>
          <a:endParaRPr lang="en-US"/>
        </a:p>
      </dgm:t>
    </dgm:pt>
    <dgm:pt modelId="{8855BC56-AE5F-477F-AE16-A7B31F7E56CC}" type="sibTrans" cxnId="{5C574873-456F-42B0-87D9-3E44A8EA890B}">
      <dgm:prSet/>
      <dgm:spPr/>
      <dgm:t>
        <a:bodyPr/>
        <a:lstStyle/>
        <a:p>
          <a:endParaRPr lang="en-US"/>
        </a:p>
      </dgm:t>
    </dgm:pt>
    <dgm:pt modelId="{8792938E-7F94-4B29-B778-559FE8BFE238}" type="pres">
      <dgm:prSet presAssocID="{C2222E0A-253E-4CAC-A480-76E3AD1D560B}" presName="Name0" presStyleCnt="0">
        <dgm:presLayoutVars>
          <dgm:dir/>
          <dgm:resizeHandles val="exact"/>
        </dgm:presLayoutVars>
      </dgm:prSet>
      <dgm:spPr/>
    </dgm:pt>
    <dgm:pt modelId="{E0D931D2-6B79-4F0C-8617-B582DC4A530E}" type="pres">
      <dgm:prSet presAssocID="{3167E404-558A-4A4A-90FF-33F77A17E21C}" presName="node" presStyleLbl="node1" presStyleIdx="0" presStyleCnt="6">
        <dgm:presLayoutVars>
          <dgm:bulletEnabled val="1"/>
        </dgm:presLayoutVars>
      </dgm:prSet>
      <dgm:spPr/>
    </dgm:pt>
    <dgm:pt modelId="{C112E008-F8F6-40E9-9698-6C9913F9E251}" type="pres">
      <dgm:prSet presAssocID="{01AE1702-3CC4-472B-B4E3-83F7F4F34AD9}" presName="sibTrans" presStyleLbl="sibTrans1D1" presStyleIdx="0" presStyleCnt="5"/>
      <dgm:spPr/>
    </dgm:pt>
    <dgm:pt modelId="{F7A177A4-FDB9-4833-8FC0-D5975A0320ED}" type="pres">
      <dgm:prSet presAssocID="{01AE1702-3CC4-472B-B4E3-83F7F4F34AD9}" presName="connectorText" presStyleLbl="sibTrans1D1" presStyleIdx="0" presStyleCnt="5"/>
      <dgm:spPr/>
    </dgm:pt>
    <dgm:pt modelId="{B1EA822D-1ADF-4946-AEEE-7F2D525EF52D}" type="pres">
      <dgm:prSet presAssocID="{3472EE63-E48E-48B1-8D6B-963504B12634}" presName="node" presStyleLbl="node1" presStyleIdx="1" presStyleCnt="6">
        <dgm:presLayoutVars>
          <dgm:bulletEnabled val="1"/>
        </dgm:presLayoutVars>
      </dgm:prSet>
      <dgm:spPr/>
    </dgm:pt>
    <dgm:pt modelId="{1B746E4F-8C9B-4444-848F-B1D7258B7E47}" type="pres">
      <dgm:prSet presAssocID="{7E81C313-5323-4CFD-845C-CB3796E805E5}" presName="sibTrans" presStyleLbl="sibTrans1D1" presStyleIdx="1" presStyleCnt="5"/>
      <dgm:spPr/>
    </dgm:pt>
    <dgm:pt modelId="{4B77C2E8-7F64-4C83-9DA7-FA1FC9C1AAB9}" type="pres">
      <dgm:prSet presAssocID="{7E81C313-5323-4CFD-845C-CB3796E805E5}" presName="connectorText" presStyleLbl="sibTrans1D1" presStyleIdx="1" presStyleCnt="5"/>
      <dgm:spPr/>
    </dgm:pt>
    <dgm:pt modelId="{BDBC5DF3-C3ED-4D4A-99AA-7694CB59C2F6}" type="pres">
      <dgm:prSet presAssocID="{B1B6B794-4D48-4F72-827C-5B89B3D77A31}" presName="node" presStyleLbl="node1" presStyleIdx="2" presStyleCnt="6">
        <dgm:presLayoutVars>
          <dgm:bulletEnabled val="1"/>
        </dgm:presLayoutVars>
      </dgm:prSet>
      <dgm:spPr/>
    </dgm:pt>
    <dgm:pt modelId="{21402667-44CA-46A6-8256-4E4F7BF6C787}" type="pres">
      <dgm:prSet presAssocID="{1DB2FF0C-D6D6-4469-AE2B-810DDC76309C}" presName="sibTrans" presStyleLbl="sibTrans1D1" presStyleIdx="2" presStyleCnt="5"/>
      <dgm:spPr/>
    </dgm:pt>
    <dgm:pt modelId="{8F46FB47-5805-4701-857F-2792791F52DE}" type="pres">
      <dgm:prSet presAssocID="{1DB2FF0C-D6D6-4469-AE2B-810DDC76309C}" presName="connectorText" presStyleLbl="sibTrans1D1" presStyleIdx="2" presStyleCnt="5"/>
      <dgm:spPr/>
    </dgm:pt>
    <dgm:pt modelId="{23B790A6-D580-4389-B364-60D59C422359}" type="pres">
      <dgm:prSet presAssocID="{FF870C64-284F-4391-ABDE-7B989C74FB21}" presName="node" presStyleLbl="node1" presStyleIdx="3" presStyleCnt="6">
        <dgm:presLayoutVars>
          <dgm:bulletEnabled val="1"/>
        </dgm:presLayoutVars>
      </dgm:prSet>
      <dgm:spPr/>
    </dgm:pt>
    <dgm:pt modelId="{157A60DA-0364-488C-9CCE-0A5CF1A76F58}" type="pres">
      <dgm:prSet presAssocID="{ED88E9FB-8532-4FF0-96C5-6735F5815C5E}" presName="sibTrans" presStyleLbl="sibTrans1D1" presStyleIdx="3" presStyleCnt="5"/>
      <dgm:spPr/>
    </dgm:pt>
    <dgm:pt modelId="{4F370AF1-8F99-4DCC-8AB0-0CC65548BB62}" type="pres">
      <dgm:prSet presAssocID="{ED88E9FB-8532-4FF0-96C5-6735F5815C5E}" presName="connectorText" presStyleLbl="sibTrans1D1" presStyleIdx="3" presStyleCnt="5"/>
      <dgm:spPr/>
    </dgm:pt>
    <dgm:pt modelId="{5B6DEE46-474B-4C7F-9FC4-1D53CCDEAA71}" type="pres">
      <dgm:prSet presAssocID="{8B7C6076-C8B0-4CFC-86B6-1CCA8226EBF4}" presName="node" presStyleLbl="node1" presStyleIdx="4" presStyleCnt="6">
        <dgm:presLayoutVars>
          <dgm:bulletEnabled val="1"/>
        </dgm:presLayoutVars>
      </dgm:prSet>
      <dgm:spPr/>
    </dgm:pt>
    <dgm:pt modelId="{915B2AE8-B5F6-4BD6-B295-17CC4F4F3D05}" type="pres">
      <dgm:prSet presAssocID="{D3F97812-F1A5-40B1-8435-16BDA5C7927F}" presName="sibTrans" presStyleLbl="sibTrans1D1" presStyleIdx="4" presStyleCnt="5"/>
      <dgm:spPr/>
    </dgm:pt>
    <dgm:pt modelId="{C6C13165-9790-4143-8F8E-18C562374E79}" type="pres">
      <dgm:prSet presAssocID="{D3F97812-F1A5-40B1-8435-16BDA5C7927F}" presName="connectorText" presStyleLbl="sibTrans1D1" presStyleIdx="4" presStyleCnt="5"/>
      <dgm:spPr/>
    </dgm:pt>
    <dgm:pt modelId="{5273DFCD-349C-4188-8B69-D7E1F21757D9}" type="pres">
      <dgm:prSet presAssocID="{B3CD6DFF-FE4D-4D50-8248-EA9851A6C625}" presName="node" presStyleLbl="node1" presStyleIdx="5" presStyleCnt="6">
        <dgm:presLayoutVars>
          <dgm:bulletEnabled val="1"/>
        </dgm:presLayoutVars>
      </dgm:prSet>
      <dgm:spPr/>
    </dgm:pt>
  </dgm:ptLst>
  <dgm:cxnLst>
    <dgm:cxn modelId="{992C0513-725E-4EF2-9E18-2D46645F3690}" type="presOf" srcId="{B3CD6DFF-FE4D-4D50-8248-EA9851A6C625}" destId="{5273DFCD-349C-4188-8B69-D7E1F21757D9}" srcOrd="0" destOrd="0" presId="urn:microsoft.com/office/officeart/2016/7/layout/RepeatingBendingProcessNew"/>
    <dgm:cxn modelId="{18C4F320-8FF7-440D-8E7F-0EDE261BA364}" type="presOf" srcId="{ED88E9FB-8532-4FF0-96C5-6735F5815C5E}" destId="{4F370AF1-8F99-4DCC-8AB0-0CC65548BB62}" srcOrd="1" destOrd="0" presId="urn:microsoft.com/office/officeart/2016/7/layout/RepeatingBendingProcessNew"/>
    <dgm:cxn modelId="{A0549C24-EEB7-4D5E-A423-5D13517FB5F1}" srcId="{C2222E0A-253E-4CAC-A480-76E3AD1D560B}" destId="{FF870C64-284F-4391-ABDE-7B989C74FB21}" srcOrd="3" destOrd="0" parTransId="{E7EAE9E7-632D-4804-98C1-5272C793592B}" sibTransId="{ED88E9FB-8532-4FF0-96C5-6735F5815C5E}"/>
    <dgm:cxn modelId="{37E0FC27-3EED-4CF0-9B6C-7E2788929B5B}" type="presOf" srcId="{B1B6B794-4D48-4F72-827C-5B89B3D77A31}" destId="{BDBC5DF3-C3ED-4D4A-99AA-7694CB59C2F6}" srcOrd="0" destOrd="0" presId="urn:microsoft.com/office/officeart/2016/7/layout/RepeatingBendingProcessNew"/>
    <dgm:cxn modelId="{06668F2C-DB4B-4D3A-A386-D18F58DF1390}" type="presOf" srcId="{01AE1702-3CC4-472B-B4E3-83F7F4F34AD9}" destId="{C112E008-F8F6-40E9-9698-6C9913F9E251}" srcOrd="0" destOrd="0" presId="urn:microsoft.com/office/officeart/2016/7/layout/RepeatingBendingProcessNew"/>
    <dgm:cxn modelId="{386CE93A-8DA7-4247-AADD-C5DD2D2879D6}" type="presOf" srcId="{C2222E0A-253E-4CAC-A480-76E3AD1D560B}" destId="{8792938E-7F94-4B29-B778-559FE8BFE238}" srcOrd="0" destOrd="0" presId="urn:microsoft.com/office/officeart/2016/7/layout/RepeatingBendingProcessNew"/>
    <dgm:cxn modelId="{65B0D35B-4C7F-4596-940A-288293AD8F5D}" srcId="{C2222E0A-253E-4CAC-A480-76E3AD1D560B}" destId="{3167E404-558A-4A4A-90FF-33F77A17E21C}" srcOrd="0" destOrd="0" parTransId="{3CA840E6-A4B6-433D-90E7-756FDAD9A3C7}" sibTransId="{01AE1702-3CC4-472B-B4E3-83F7F4F34AD9}"/>
    <dgm:cxn modelId="{7DEA5442-2220-4537-AD2B-B86EB03C6C47}" type="presOf" srcId="{01AE1702-3CC4-472B-B4E3-83F7F4F34AD9}" destId="{F7A177A4-FDB9-4833-8FC0-D5975A0320ED}" srcOrd="1" destOrd="0" presId="urn:microsoft.com/office/officeart/2016/7/layout/RepeatingBendingProcessNew"/>
    <dgm:cxn modelId="{9BA2AB64-71E0-435D-8069-62D075F5FBA8}" type="presOf" srcId="{7E81C313-5323-4CFD-845C-CB3796E805E5}" destId="{1B746E4F-8C9B-4444-848F-B1D7258B7E47}" srcOrd="0" destOrd="0" presId="urn:microsoft.com/office/officeart/2016/7/layout/RepeatingBendingProcessNew"/>
    <dgm:cxn modelId="{AEA4494C-39BF-4041-A893-1D1974B35820}" type="presOf" srcId="{ED88E9FB-8532-4FF0-96C5-6735F5815C5E}" destId="{157A60DA-0364-488C-9CCE-0A5CF1A76F58}" srcOrd="0" destOrd="0" presId="urn:microsoft.com/office/officeart/2016/7/layout/RepeatingBendingProcessNew"/>
    <dgm:cxn modelId="{5C574873-456F-42B0-87D9-3E44A8EA890B}" srcId="{C2222E0A-253E-4CAC-A480-76E3AD1D560B}" destId="{B3CD6DFF-FE4D-4D50-8248-EA9851A6C625}" srcOrd="5" destOrd="0" parTransId="{371F6581-67AC-4CF1-95D3-81B84A8DA299}" sibTransId="{8855BC56-AE5F-477F-AE16-A7B31F7E56CC}"/>
    <dgm:cxn modelId="{343FCE5A-7597-4F99-84CE-7725292EB104}" type="presOf" srcId="{D3F97812-F1A5-40B1-8435-16BDA5C7927F}" destId="{C6C13165-9790-4143-8F8E-18C562374E79}" srcOrd="1" destOrd="0" presId="urn:microsoft.com/office/officeart/2016/7/layout/RepeatingBendingProcessNew"/>
    <dgm:cxn modelId="{FF415C8A-0CA5-4F56-BF65-B2C73D4FC5D3}" type="presOf" srcId="{3472EE63-E48E-48B1-8D6B-963504B12634}" destId="{B1EA822D-1ADF-4946-AEEE-7F2D525EF52D}" srcOrd="0" destOrd="0" presId="urn:microsoft.com/office/officeart/2016/7/layout/RepeatingBendingProcessNew"/>
    <dgm:cxn modelId="{0AB1C392-BAAF-46BD-9BAB-AFDDE4EE7688}" type="presOf" srcId="{D3F97812-F1A5-40B1-8435-16BDA5C7927F}" destId="{915B2AE8-B5F6-4BD6-B295-17CC4F4F3D05}" srcOrd="0" destOrd="0" presId="urn:microsoft.com/office/officeart/2016/7/layout/RepeatingBendingProcessNew"/>
    <dgm:cxn modelId="{C328679B-66E6-48E6-8236-4089B7FEA813}" type="presOf" srcId="{1DB2FF0C-D6D6-4469-AE2B-810DDC76309C}" destId="{8F46FB47-5805-4701-857F-2792791F52DE}" srcOrd="1" destOrd="0" presId="urn:microsoft.com/office/officeart/2016/7/layout/RepeatingBendingProcessNew"/>
    <dgm:cxn modelId="{DC7865A3-424A-4E29-8291-0DD9F2813B5B}" srcId="{C2222E0A-253E-4CAC-A480-76E3AD1D560B}" destId="{8B7C6076-C8B0-4CFC-86B6-1CCA8226EBF4}" srcOrd="4" destOrd="0" parTransId="{98059D86-6BB5-4586-8885-77674E245C3F}" sibTransId="{D3F97812-F1A5-40B1-8435-16BDA5C7927F}"/>
    <dgm:cxn modelId="{EF1827B9-1EE0-4A84-9667-1D80C0B48715}" type="presOf" srcId="{3167E404-558A-4A4A-90FF-33F77A17E21C}" destId="{E0D931D2-6B79-4F0C-8617-B582DC4A530E}" srcOrd="0" destOrd="0" presId="urn:microsoft.com/office/officeart/2016/7/layout/RepeatingBendingProcessNew"/>
    <dgm:cxn modelId="{7F0D60C2-7D8B-40BB-BE34-EA70C9D42152}" type="presOf" srcId="{7E81C313-5323-4CFD-845C-CB3796E805E5}" destId="{4B77C2E8-7F64-4C83-9DA7-FA1FC9C1AAB9}" srcOrd="1" destOrd="0" presId="urn:microsoft.com/office/officeart/2016/7/layout/RepeatingBendingProcessNew"/>
    <dgm:cxn modelId="{4AD428CD-A37E-4467-9B87-5821ADE35250}" type="presOf" srcId="{8B7C6076-C8B0-4CFC-86B6-1CCA8226EBF4}" destId="{5B6DEE46-474B-4C7F-9FC4-1D53CCDEAA71}" srcOrd="0" destOrd="0" presId="urn:microsoft.com/office/officeart/2016/7/layout/RepeatingBendingProcessNew"/>
    <dgm:cxn modelId="{53F4D0D8-2E0F-43B3-B255-FA676BFCCDA4}" srcId="{C2222E0A-253E-4CAC-A480-76E3AD1D560B}" destId="{B1B6B794-4D48-4F72-827C-5B89B3D77A31}" srcOrd="2" destOrd="0" parTransId="{B0C645BB-17D8-4B8A-9FA7-7F187FE5107B}" sibTransId="{1DB2FF0C-D6D6-4469-AE2B-810DDC76309C}"/>
    <dgm:cxn modelId="{9F0C37DF-85DB-4AA2-98CC-822B07D75748}" type="presOf" srcId="{1DB2FF0C-D6D6-4469-AE2B-810DDC76309C}" destId="{21402667-44CA-46A6-8256-4E4F7BF6C787}" srcOrd="0" destOrd="0" presId="urn:microsoft.com/office/officeart/2016/7/layout/RepeatingBendingProcessNew"/>
    <dgm:cxn modelId="{298045F0-546E-46AC-BF98-FECA9FAED54A}" type="presOf" srcId="{FF870C64-284F-4391-ABDE-7B989C74FB21}" destId="{23B790A6-D580-4389-B364-60D59C422359}" srcOrd="0" destOrd="0" presId="urn:microsoft.com/office/officeart/2016/7/layout/RepeatingBendingProcessNew"/>
    <dgm:cxn modelId="{C062DFF3-A633-4741-BD9E-BB708CEBB0AF}" srcId="{C2222E0A-253E-4CAC-A480-76E3AD1D560B}" destId="{3472EE63-E48E-48B1-8D6B-963504B12634}" srcOrd="1" destOrd="0" parTransId="{37C08CBC-16A7-4B11-8E32-B55F4C012D7F}" sibTransId="{7E81C313-5323-4CFD-845C-CB3796E805E5}"/>
    <dgm:cxn modelId="{CBD108DE-F711-421B-95B3-73EB6D5EFF96}" type="presParOf" srcId="{8792938E-7F94-4B29-B778-559FE8BFE238}" destId="{E0D931D2-6B79-4F0C-8617-B582DC4A530E}" srcOrd="0" destOrd="0" presId="urn:microsoft.com/office/officeart/2016/7/layout/RepeatingBendingProcessNew"/>
    <dgm:cxn modelId="{C10C821F-8934-42D9-ABE1-74C17231EB4C}" type="presParOf" srcId="{8792938E-7F94-4B29-B778-559FE8BFE238}" destId="{C112E008-F8F6-40E9-9698-6C9913F9E251}" srcOrd="1" destOrd="0" presId="urn:microsoft.com/office/officeart/2016/7/layout/RepeatingBendingProcessNew"/>
    <dgm:cxn modelId="{E7F5DC54-8A6F-42A0-BDE2-E641D9E90CE3}" type="presParOf" srcId="{C112E008-F8F6-40E9-9698-6C9913F9E251}" destId="{F7A177A4-FDB9-4833-8FC0-D5975A0320ED}" srcOrd="0" destOrd="0" presId="urn:microsoft.com/office/officeart/2016/7/layout/RepeatingBendingProcessNew"/>
    <dgm:cxn modelId="{AA0BCE2E-8556-437A-B847-7D4F5F9CCADC}" type="presParOf" srcId="{8792938E-7F94-4B29-B778-559FE8BFE238}" destId="{B1EA822D-1ADF-4946-AEEE-7F2D525EF52D}" srcOrd="2" destOrd="0" presId="urn:microsoft.com/office/officeart/2016/7/layout/RepeatingBendingProcessNew"/>
    <dgm:cxn modelId="{B93036EA-12A1-4D7C-94D9-73C85C58C7A8}" type="presParOf" srcId="{8792938E-7F94-4B29-B778-559FE8BFE238}" destId="{1B746E4F-8C9B-4444-848F-B1D7258B7E47}" srcOrd="3" destOrd="0" presId="urn:microsoft.com/office/officeart/2016/7/layout/RepeatingBendingProcessNew"/>
    <dgm:cxn modelId="{3B90EAD2-184D-4183-8E8D-58E9A3E116D8}" type="presParOf" srcId="{1B746E4F-8C9B-4444-848F-B1D7258B7E47}" destId="{4B77C2E8-7F64-4C83-9DA7-FA1FC9C1AAB9}" srcOrd="0" destOrd="0" presId="urn:microsoft.com/office/officeart/2016/7/layout/RepeatingBendingProcessNew"/>
    <dgm:cxn modelId="{F1A386AE-32AC-4C6A-BAB6-CE8E84069B82}" type="presParOf" srcId="{8792938E-7F94-4B29-B778-559FE8BFE238}" destId="{BDBC5DF3-C3ED-4D4A-99AA-7694CB59C2F6}" srcOrd="4" destOrd="0" presId="urn:microsoft.com/office/officeart/2016/7/layout/RepeatingBendingProcessNew"/>
    <dgm:cxn modelId="{19C31965-B721-4785-ABDF-3BD9875F0ED6}" type="presParOf" srcId="{8792938E-7F94-4B29-B778-559FE8BFE238}" destId="{21402667-44CA-46A6-8256-4E4F7BF6C787}" srcOrd="5" destOrd="0" presId="urn:microsoft.com/office/officeart/2016/7/layout/RepeatingBendingProcessNew"/>
    <dgm:cxn modelId="{CC8AC30D-97C9-4E2B-9EF3-5185329295AA}" type="presParOf" srcId="{21402667-44CA-46A6-8256-4E4F7BF6C787}" destId="{8F46FB47-5805-4701-857F-2792791F52DE}" srcOrd="0" destOrd="0" presId="urn:microsoft.com/office/officeart/2016/7/layout/RepeatingBendingProcessNew"/>
    <dgm:cxn modelId="{420620DA-1D99-4C65-87B3-16ABC24F1939}" type="presParOf" srcId="{8792938E-7F94-4B29-B778-559FE8BFE238}" destId="{23B790A6-D580-4389-B364-60D59C422359}" srcOrd="6" destOrd="0" presId="urn:microsoft.com/office/officeart/2016/7/layout/RepeatingBendingProcessNew"/>
    <dgm:cxn modelId="{B442FDD4-54E0-438A-AE86-BE10AA616ED8}" type="presParOf" srcId="{8792938E-7F94-4B29-B778-559FE8BFE238}" destId="{157A60DA-0364-488C-9CCE-0A5CF1A76F58}" srcOrd="7" destOrd="0" presId="urn:microsoft.com/office/officeart/2016/7/layout/RepeatingBendingProcessNew"/>
    <dgm:cxn modelId="{323A2427-7CC0-4E9B-AC57-F912FE534E6C}" type="presParOf" srcId="{157A60DA-0364-488C-9CCE-0A5CF1A76F58}" destId="{4F370AF1-8F99-4DCC-8AB0-0CC65548BB62}" srcOrd="0" destOrd="0" presId="urn:microsoft.com/office/officeart/2016/7/layout/RepeatingBendingProcessNew"/>
    <dgm:cxn modelId="{EC36562E-C7B8-4A12-B6A5-EFEC442BA14F}" type="presParOf" srcId="{8792938E-7F94-4B29-B778-559FE8BFE238}" destId="{5B6DEE46-474B-4C7F-9FC4-1D53CCDEAA71}" srcOrd="8" destOrd="0" presId="urn:microsoft.com/office/officeart/2016/7/layout/RepeatingBendingProcessNew"/>
    <dgm:cxn modelId="{72E5D47E-9AEC-498E-B276-61A42534E382}" type="presParOf" srcId="{8792938E-7F94-4B29-B778-559FE8BFE238}" destId="{915B2AE8-B5F6-4BD6-B295-17CC4F4F3D05}" srcOrd="9" destOrd="0" presId="urn:microsoft.com/office/officeart/2016/7/layout/RepeatingBendingProcessNew"/>
    <dgm:cxn modelId="{2A2C9F75-F5E9-4C34-9A2D-2D712EFF60F5}" type="presParOf" srcId="{915B2AE8-B5F6-4BD6-B295-17CC4F4F3D05}" destId="{C6C13165-9790-4143-8F8E-18C562374E79}" srcOrd="0" destOrd="0" presId="urn:microsoft.com/office/officeart/2016/7/layout/RepeatingBendingProcessNew"/>
    <dgm:cxn modelId="{BA970E2D-8B6A-4E43-ABB1-BD62E333541C}" type="presParOf" srcId="{8792938E-7F94-4B29-B778-559FE8BFE238}" destId="{5273DFCD-349C-4188-8B69-D7E1F21757D9}"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520211-1D47-46E7-BF05-8854DD48845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7E51511-ED2B-448D-93C4-FC51DA2F72BD}">
      <dgm:prSet/>
      <dgm:spPr/>
      <dgm:t>
        <a:bodyPr/>
        <a:lstStyle/>
        <a:p>
          <a:pPr>
            <a:defRPr cap="all"/>
          </a:pPr>
          <a:r>
            <a:rPr lang="en-US"/>
            <a:t>Dot-com bubble (1999-2000)</a:t>
          </a:r>
        </a:p>
      </dgm:t>
    </dgm:pt>
    <dgm:pt modelId="{1E49BFC5-DABF-4EBB-BB88-B6332779D169}" type="parTrans" cxnId="{3484979B-FE83-4DD3-B141-1D3BD5B088D7}">
      <dgm:prSet/>
      <dgm:spPr/>
      <dgm:t>
        <a:bodyPr/>
        <a:lstStyle/>
        <a:p>
          <a:endParaRPr lang="en-US"/>
        </a:p>
      </dgm:t>
    </dgm:pt>
    <dgm:pt modelId="{E664556C-7EF4-4BBF-8970-037C1DD125AE}" type="sibTrans" cxnId="{3484979B-FE83-4DD3-B141-1D3BD5B088D7}">
      <dgm:prSet/>
      <dgm:spPr/>
      <dgm:t>
        <a:bodyPr/>
        <a:lstStyle/>
        <a:p>
          <a:endParaRPr lang="en-US"/>
        </a:p>
      </dgm:t>
    </dgm:pt>
    <dgm:pt modelId="{A570A45A-AE5E-4806-8C9B-6FDC6160CAEA}">
      <dgm:prSet/>
      <dgm:spPr/>
      <dgm:t>
        <a:bodyPr/>
        <a:lstStyle/>
        <a:p>
          <a:pPr>
            <a:defRPr cap="all"/>
          </a:pPr>
          <a:r>
            <a:rPr lang="en-US"/>
            <a:t>Housing bubble (2008 crisis)</a:t>
          </a:r>
        </a:p>
      </dgm:t>
    </dgm:pt>
    <dgm:pt modelId="{56F3BA98-34E5-469F-A637-04E66AE0AA87}" type="parTrans" cxnId="{EB134BB7-1930-4416-977E-E2D0EA8455C2}">
      <dgm:prSet/>
      <dgm:spPr/>
      <dgm:t>
        <a:bodyPr/>
        <a:lstStyle/>
        <a:p>
          <a:endParaRPr lang="en-US"/>
        </a:p>
      </dgm:t>
    </dgm:pt>
    <dgm:pt modelId="{FAD91419-C74D-4D36-82F6-840DA3B03BF5}" type="sibTrans" cxnId="{EB134BB7-1930-4416-977E-E2D0EA8455C2}">
      <dgm:prSet/>
      <dgm:spPr/>
      <dgm:t>
        <a:bodyPr/>
        <a:lstStyle/>
        <a:p>
          <a:endParaRPr lang="en-US"/>
        </a:p>
      </dgm:t>
    </dgm:pt>
    <dgm:pt modelId="{37DD34A8-574D-4E81-B584-9851CE10D1DE}">
      <dgm:prSet/>
      <dgm:spPr/>
      <dgm:t>
        <a:bodyPr/>
        <a:lstStyle/>
        <a:p>
          <a:pPr>
            <a:defRPr cap="all"/>
          </a:pPr>
          <a:r>
            <a:rPr lang="en-US"/>
            <a:t>Cryptocurrency volatility (Bitcoin fluctuations)</a:t>
          </a:r>
        </a:p>
      </dgm:t>
    </dgm:pt>
    <dgm:pt modelId="{4B197284-552B-41D9-AC84-7301775C2A2D}" type="parTrans" cxnId="{4797E170-4028-44ED-8303-A10AD8ACDACD}">
      <dgm:prSet/>
      <dgm:spPr/>
      <dgm:t>
        <a:bodyPr/>
        <a:lstStyle/>
        <a:p>
          <a:endParaRPr lang="en-US"/>
        </a:p>
      </dgm:t>
    </dgm:pt>
    <dgm:pt modelId="{AD3FA3A2-604E-4ACA-B49D-8F7C91A4F69E}" type="sibTrans" cxnId="{4797E170-4028-44ED-8303-A10AD8ACDACD}">
      <dgm:prSet/>
      <dgm:spPr/>
      <dgm:t>
        <a:bodyPr/>
        <a:lstStyle/>
        <a:p>
          <a:endParaRPr lang="en-US"/>
        </a:p>
      </dgm:t>
    </dgm:pt>
    <dgm:pt modelId="{8607E7E4-A211-42C3-864D-121AE3310951}" type="pres">
      <dgm:prSet presAssocID="{2C520211-1D47-46E7-BF05-8854DD48845C}" presName="root" presStyleCnt="0">
        <dgm:presLayoutVars>
          <dgm:dir/>
          <dgm:resizeHandles val="exact"/>
        </dgm:presLayoutVars>
      </dgm:prSet>
      <dgm:spPr/>
    </dgm:pt>
    <dgm:pt modelId="{F9918179-9826-4CCE-856C-0844EA80B18B}" type="pres">
      <dgm:prSet presAssocID="{67E51511-ED2B-448D-93C4-FC51DA2F72BD}" presName="compNode" presStyleCnt="0"/>
      <dgm:spPr/>
    </dgm:pt>
    <dgm:pt modelId="{FE25532B-4F3D-4B26-96E3-0EE93BE03821}" type="pres">
      <dgm:prSet presAssocID="{67E51511-ED2B-448D-93C4-FC51DA2F72BD}" presName="iconBgRect" presStyleLbl="bgShp" presStyleIdx="0" presStyleCnt="3"/>
      <dgm:spPr>
        <a:prstGeom prst="round2DiagRect">
          <a:avLst>
            <a:gd name="adj1" fmla="val 29727"/>
            <a:gd name="adj2" fmla="val 0"/>
          </a:avLst>
        </a:prstGeom>
      </dgm:spPr>
    </dgm:pt>
    <dgm:pt modelId="{8F3C2B95-124E-40AD-BB3F-C1CE19368BF6}" type="pres">
      <dgm:prSet presAssocID="{67E51511-ED2B-448D-93C4-FC51DA2F72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4945BDD6-4A8F-4A79-8211-D460C7AB011E}" type="pres">
      <dgm:prSet presAssocID="{67E51511-ED2B-448D-93C4-FC51DA2F72BD}" presName="spaceRect" presStyleCnt="0"/>
      <dgm:spPr/>
    </dgm:pt>
    <dgm:pt modelId="{0D609B67-BBE3-42EE-B9FF-8E7DD36FAC1A}" type="pres">
      <dgm:prSet presAssocID="{67E51511-ED2B-448D-93C4-FC51DA2F72BD}" presName="textRect" presStyleLbl="revTx" presStyleIdx="0" presStyleCnt="3">
        <dgm:presLayoutVars>
          <dgm:chMax val="1"/>
          <dgm:chPref val="1"/>
        </dgm:presLayoutVars>
      </dgm:prSet>
      <dgm:spPr/>
    </dgm:pt>
    <dgm:pt modelId="{36F3A140-0B8F-45E6-987F-F9F8FA91CC15}" type="pres">
      <dgm:prSet presAssocID="{E664556C-7EF4-4BBF-8970-037C1DD125AE}" presName="sibTrans" presStyleCnt="0"/>
      <dgm:spPr/>
    </dgm:pt>
    <dgm:pt modelId="{8E2B3CC6-E7FA-4AE8-819A-A43A417B0078}" type="pres">
      <dgm:prSet presAssocID="{A570A45A-AE5E-4806-8C9B-6FDC6160CAEA}" presName="compNode" presStyleCnt="0"/>
      <dgm:spPr/>
    </dgm:pt>
    <dgm:pt modelId="{2C4F1D2F-7A7F-4DA5-9BA0-4D3DBDEE736D}" type="pres">
      <dgm:prSet presAssocID="{A570A45A-AE5E-4806-8C9B-6FDC6160CAEA}" presName="iconBgRect" presStyleLbl="bgShp" presStyleIdx="1" presStyleCnt="3"/>
      <dgm:spPr>
        <a:prstGeom prst="round2DiagRect">
          <a:avLst>
            <a:gd name="adj1" fmla="val 29727"/>
            <a:gd name="adj2" fmla="val 0"/>
          </a:avLst>
        </a:prstGeom>
      </dgm:spPr>
    </dgm:pt>
    <dgm:pt modelId="{391BEA82-8928-4EEF-AC5A-A8C073528675}" type="pres">
      <dgm:prSet presAssocID="{A570A45A-AE5E-4806-8C9B-6FDC6160CA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BEE71750-9F72-46A1-B69E-0D5805D0B829}" type="pres">
      <dgm:prSet presAssocID="{A570A45A-AE5E-4806-8C9B-6FDC6160CAEA}" presName="spaceRect" presStyleCnt="0"/>
      <dgm:spPr/>
    </dgm:pt>
    <dgm:pt modelId="{1D724D63-8364-4DE0-AD5E-F363D926E043}" type="pres">
      <dgm:prSet presAssocID="{A570A45A-AE5E-4806-8C9B-6FDC6160CAEA}" presName="textRect" presStyleLbl="revTx" presStyleIdx="1" presStyleCnt="3">
        <dgm:presLayoutVars>
          <dgm:chMax val="1"/>
          <dgm:chPref val="1"/>
        </dgm:presLayoutVars>
      </dgm:prSet>
      <dgm:spPr/>
    </dgm:pt>
    <dgm:pt modelId="{753A8416-69C4-4FC5-8EB1-308780DEF432}" type="pres">
      <dgm:prSet presAssocID="{FAD91419-C74D-4D36-82F6-840DA3B03BF5}" presName="sibTrans" presStyleCnt="0"/>
      <dgm:spPr/>
    </dgm:pt>
    <dgm:pt modelId="{7E2C2CDB-0A83-49CF-8C6F-09FB17ECE25B}" type="pres">
      <dgm:prSet presAssocID="{37DD34A8-574D-4E81-B584-9851CE10D1DE}" presName="compNode" presStyleCnt="0"/>
      <dgm:spPr/>
    </dgm:pt>
    <dgm:pt modelId="{9F0FE773-827B-478B-9DA4-14894E186E85}" type="pres">
      <dgm:prSet presAssocID="{37DD34A8-574D-4E81-B584-9851CE10D1DE}" presName="iconBgRect" presStyleLbl="bgShp" presStyleIdx="2" presStyleCnt="3"/>
      <dgm:spPr>
        <a:prstGeom prst="round2DiagRect">
          <a:avLst>
            <a:gd name="adj1" fmla="val 29727"/>
            <a:gd name="adj2" fmla="val 0"/>
          </a:avLst>
        </a:prstGeom>
      </dgm:spPr>
    </dgm:pt>
    <dgm:pt modelId="{D65F5163-D5DC-4A96-BDE3-5919FD61937B}" type="pres">
      <dgm:prSet presAssocID="{37DD34A8-574D-4E81-B584-9851CE10D1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A4004AEF-ECA4-4FBE-97DA-5F24BA3BE21D}" type="pres">
      <dgm:prSet presAssocID="{37DD34A8-574D-4E81-B584-9851CE10D1DE}" presName="spaceRect" presStyleCnt="0"/>
      <dgm:spPr/>
    </dgm:pt>
    <dgm:pt modelId="{5E27E99A-9104-4F64-8437-86611320045E}" type="pres">
      <dgm:prSet presAssocID="{37DD34A8-574D-4E81-B584-9851CE10D1DE}" presName="textRect" presStyleLbl="revTx" presStyleIdx="2" presStyleCnt="3">
        <dgm:presLayoutVars>
          <dgm:chMax val="1"/>
          <dgm:chPref val="1"/>
        </dgm:presLayoutVars>
      </dgm:prSet>
      <dgm:spPr/>
    </dgm:pt>
  </dgm:ptLst>
  <dgm:cxnLst>
    <dgm:cxn modelId="{4A6B6835-E9FC-4641-B73C-26667C8A6B02}" type="presOf" srcId="{67E51511-ED2B-448D-93C4-FC51DA2F72BD}" destId="{0D609B67-BBE3-42EE-B9FF-8E7DD36FAC1A}" srcOrd="0" destOrd="0" presId="urn:microsoft.com/office/officeart/2018/5/layout/IconLeafLabelList"/>
    <dgm:cxn modelId="{4797E170-4028-44ED-8303-A10AD8ACDACD}" srcId="{2C520211-1D47-46E7-BF05-8854DD48845C}" destId="{37DD34A8-574D-4E81-B584-9851CE10D1DE}" srcOrd="2" destOrd="0" parTransId="{4B197284-552B-41D9-AC84-7301775C2A2D}" sibTransId="{AD3FA3A2-604E-4ACA-B49D-8F7C91A4F69E}"/>
    <dgm:cxn modelId="{37255C58-C040-4390-B4DD-5794EA202286}" type="presOf" srcId="{2C520211-1D47-46E7-BF05-8854DD48845C}" destId="{8607E7E4-A211-42C3-864D-121AE3310951}" srcOrd="0" destOrd="0" presId="urn:microsoft.com/office/officeart/2018/5/layout/IconLeafLabelList"/>
    <dgm:cxn modelId="{B267E688-8735-4A9A-99FD-BDCA9DC37BCB}" type="presOf" srcId="{37DD34A8-574D-4E81-B584-9851CE10D1DE}" destId="{5E27E99A-9104-4F64-8437-86611320045E}" srcOrd="0" destOrd="0" presId="urn:microsoft.com/office/officeart/2018/5/layout/IconLeafLabelList"/>
    <dgm:cxn modelId="{3484979B-FE83-4DD3-B141-1D3BD5B088D7}" srcId="{2C520211-1D47-46E7-BF05-8854DD48845C}" destId="{67E51511-ED2B-448D-93C4-FC51DA2F72BD}" srcOrd="0" destOrd="0" parTransId="{1E49BFC5-DABF-4EBB-BB88-B6332779D169}" sibTransId="{E664556C-7EF4-4BBF-8970-037C1DD125AE}"/>
    <dgm:cxn modelId="{20396CAD-4A78-4B5F-9B9C-65795407F811}" type="presOf" srcId="{A570A45A-AE5E-4806-8C9B-6FDC6160CAEA}" destId="{1D724D63-8364-4DE0-AD5E-F363D926E043}" srcOrd="0" destOrd="0" presId="urn:microsoft.com/office/officeart/2018/5/layout/IconLeafLabelList"/>
    <dgm:cxn modelId="{EB134BB7-1930-4416-977E-E2D0EA8455C2}" srcId="{2C520211-1D47-46E7-BF05-8854DD48845C}" destId="{A570A45A-AE5E-4806-8C9B-6FDC6160CAEA}" srcOrd="1" destOrd="0" parTransId="{56F3BA98-34E5-469F-A637-04E66AE0AA87}" sibTransId="{FAD91419-C74D-4D36-82F6-840DA3B03BF5}"/>
    <dgm:cxn modelId="{2FBE7F7C-F369-4E5C-ADFC-E604FE9E7533}" type="presParOf" srcId="{8607E7E4-A211-42C3-864D-121AE3310951}" destId="{F9918179-9826-4CCE-856C-0844EA80B18B}" srcOrd="0" destOrd="0" presId="urn:microsoft.com/office/officeart/2018/5/layout/IconLeafLabelList"/>
    <dgm:cxn modelId="{CB44131C-1C46-4073-898C-A88F7A45080A}" type="presParOf" srcId="{F9918179-9826-4CCE-856C-0844EA80B18B}" destId="{FE25532B-4F3D-4B26-96E3-0EE93BE03821}" srcOrd="0" destOrd="0" presId="urn:microsoft.com/office/officeart/2018/5/layout/IconLeafLabelList"/>
    <dgm:cxn modelId="{59E58042-4DB8-4F09-AFB4-4E6552E915C4}" type="presParOf" srcId="{F9918179-9826-4CCE-856C-0844EA80B18B}" destId="{8F3C2B95-124E-40AD-BB3F-C1CE19368BF6}" srcOrd="1" destOrd="0" presId="urn:microsoft.com/office/officeart/2018/5/layout/IconLeafLabelList"/>
    <dgm:cxn modelId="{9F89FDD1-F352-4C0B-A288-153D33AC1039}" type="presParOf" srcId="{F9918179-9826-4CCE-856C-0844EA80B18B}" destId="{4945BDD6-4A8F-4A79-8211-D460C7AB011E}" srcOrd="2" destOrd="0" presId="urn:microsoft.com/office/officeart/2018/5/layout/IconLeafLabelList"/>
    <dgm:cxn modelId="{58232E50-F6C9-4F09-AFAF-E2290ECF9CDC}" type="presParOf" srcId="{F9918179-9826-4CCE-856C-0844EA80B18B}" destId="{0D609B67-BBE3-42EE-B9FF-8E7DD36FAC1A}" srcOrd="3" destOrd="0" presId="urn:microsoft.com/office/officeart/2018/5/layout/IconLeafLabelList"/>
    <dgm:cxn modelId="{B6945CCE-1A66-41BA-B8D6-6FC9FDCD5174}" type="presParOf" srcId="{8607E7E4-A211-42C3-864D-121AE3310951}" destId="{36F3A140-0B8F-45E6-987F-F9F8FA91CC15}" srcOrd="1" destOrd="0" presId="urn:microsoft.com/office/officeart/2018/5/layout/IconLeafLabelList"/>
    <dgm:cxn modelId="{FD242073-78E8-411F-B4AB-F2AC315141B9}" type="presParOf" srcId="{8607E7E4-A211-42C3-864D-121AE3310951}" destId="{8E2B3CC6-E7FA-4AE8-819A-A43A417B0078}" srcOrd="2" destOrd="0" presId="urn:microsoft.com/office/officeart/2018/5/layout/IconLeafLabelList"/>
    <dgm:cxn modelId="{DEE64F1E-AB81-4DCE-AB29-2AAF03C218AB}" type="presParOf" srcId="{8E2B3CC6-E7FA-4AE8-819A-A43A417B0078}" destId="{2C4F1D2F-7A7F-4DA5-9BA0-4D3DBDEE736D}" srcOrd="0" destOrd="0" presId="urn:microsoft.com/office/officeart/2018/5/layout/IconLeafLabelList"/>
    <dgm:cxn modelId="{99DBE5B7-12B8-4A54-A59C-CC446DBD2A82}" type="presParOf" srcId="{8E2B3CC6-E7FA-4AE8-819A-A43A417B0078}" destId="{391BEA82-8928-4EEF-AC5A-A8C073528675}" srcOrd="1" destOrd="0" presId="urn:microsoft.com/office/officeart/2018/5/layout/IconLeafLabelList"/>
    <dgm:cxn modelId="{2F3A39DE-2818-4CA7-8A97-1B1C62BDF5E4}" type="presParOf" srcId="{8E2B3CC6-E7FA-4AE8-819A-A43A417B0078}" destId="{BEE71750-9F72-46A1-B69E-0D5805D0B829}" srcOrd="2" destOrd="0" presId="urn:microsoft.com/office/officeart/2018/5/layout/IconLeafLabelList"/>
    <dgm:cxn modelId="{010300F8-3CA1-4F5B-AFEB-5D09D4ADC608}" type="presParOf" srcId="{8E2B3CC6-E7FA-4AE8-819A-A43A417B0078}" destId="{1D724D63-8364-4DE0-AD5E-F363D926E043}" srcOrd="3" destOrd="0" presId="urn:microsoft.com/office/officeart/2018/5/layout/IconLeafLabelList"/>
    <dgm:cxn modelId="{CC93330A-B82E-4FD5-9A28-A27C3B633ABA}" type="presParOf" srcId="{8607E7E4-A211-42C3-864D-121AE3310951}" destId="{753A8416-69C4-4FC5-8EB1-308780DEF432}" srcOrd="3" destOrd="0" presId="urn:microsoft.com/office/officeart/2018/5/layout/IconLeafLabelList"/>
    <dgm:cxn modelId="{CF64CFE7-9D0E-4C5A-A0A2-5757939FDFB2}" type="presParOf" srcId="{8607E7E4-A211-42C3-864D-121AE3310951}" destId="{7E2C2CDB-0A83-49CF-8C6F-09FB17ECE25B}" srcOrd="4" destOrd="0" presId="urn:microsoft.com/office/officeart/2018/5/layout/IconLeafLabelList"/>
    <dgm:cxn modelId="{E1806721-6519-42D5-86B3-BD2ADD7E2D7C}" type="presParOf" srcId="{7E2C2CDB-0A83-49CF-8C6F-09FB17ECE25B}" destId="{9F0FE773-827B-478B-9DA4-14894E186E85}" srcOrd="0" destOrd="0" presId="urn:microsoft.com/office/officeart/2018/5/layout/IconLeafLabelList"/>
    <dgm:cxn modelId="{C5807FED-E4BE-4136-8E25-E20880553447}" type="presParOf" srcId="{7E2C2CDB-0A83-49CF-8C6F-09FB17ECE25B}" destId="{D65F5163-D5DC-4A96-BDE3-5919FD61937B}" srcOrd="1" destOrd="0" presId="urn:microsoft.com/office/officeart/2018/5/layout/IconLeafLabelList"/>
    <dgm:cxn modelId="{485D112E-C156-4067-9D24-6AB0ABDC878A}" type="presParOf" srcId="{7E2C2CDB-0A83-49CF-8C6F-09FB17ECE25B}" destId="{A4004AEF-ECA4-4FBE-97DA-5F24BA3BE21D}" srcOrd="2" destOrd="0" presId="urn:microsoft.com/office/officeart/2018/5/layout/IconLeafLabelList"/>
    <dgm:cxn modelId="{033E8D2A-A409-414E-8FF2-AA476F919CE4}" type="presParOf" srcId="{7E2C2CDB-0A83-49CF-8C6F-09FB17ECE25B}" destId="{5E27E99A-9104-4F64-8437-86611320045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CA8FB2-3F29-428C-9C35-021DBCAF17E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350EA71-65EF-4BF3-A50E-4335AE99D838}">
      <dgm:prSet/>
      <dgm:spPr/>
      <dgm:t>
        <a:bodyPr/>
        <a:lstStyle/>
        <a:p>
          <a:r>
            <a:rPr lang="en-US"/>
            <a:t>In the words of Prof. Chamberlain, “Monopoly refers to the control over supply.”</a:t>
          </a:r>
        </a:p>
      </dgm:t>
    </dgm:pt>
    <dgm:pt modelId="{FEDA4BB7-ADE9-402A-A7DF-A953258E6C2B}" type="parTrans" cxnId="{10258962-4AFF-4DD7-8834-DE01382FD8BC}">
      <dgm:prSet/>
      <dgm:spPr/>
      <dgm:t>
        <a:bodyPr/>
        <a:lstStyle/>
        <a:p>
          <a:endParaRPr lang="en-US"/>
        </a:p>
      </dgm:t>
    </dgm:pt>
    <dgm:pt modelId="{AA9A26A8-C98D-4E4E-AC14-2CA252569423}" type="sibTrans" cxnId="{10258962-4AFF-4DD7-8834-DE01382FD8BC}">
      <dgm:prSet/>
      <dgm:spPr/>
      <dgm:t>
        <a:bodyPr/>
        <a:lstStyle/>
        <a:p>
          <a:endParaRPr lang="en-US"/>
        </a:p>
      </dgm:t>
    </dgm:pt>
    <dgm:pt modelId="{67708265-BEEE-4448-8226-B571F5E847A7}">
      <dgm:prSet/>
      <dgm:spPr/>
      <dgm:t>
        <a:bodyPr/>
        <a:lstStyle/>
        <a:p>
          <a:r>
            <a:rPr lang="en-US"/>
            <a:t>A monopoly is represented by a single seller who sets prices and controls the market.</a:t>
          </a:r>
        </a:p>
      </dgm:t>
    </dgm:pt>
    <dgm:pt modelId="{99E6C43B-3DED-4250-ACDF-E16F0B502EA0}" type="parTrans" cxnId="{CAE87EBC-0EAF-4022-8FB9-96728CD162C7}">
      <dgm:prSet/>
      <dgm:spPr/>
      <dgm:t>
        <a:bodyPr/>
        <a:lstStyle/>
        <a:p>
          <a:endParaRPr lang="en-US"/>
        </a:p>
      </dgm:t>
    </dgm:pt>
    <dgm:pt modelId="{4890BD6C-4748-43C7-A64C-89AE4F6D09FE}" type="sibTrans" cxnId="{CAE87EBC-0EAF-4022-8FB9-96728CD162C7}">
      <dgm:prSet/>
      <dgm:spPr/>
      <dgm:t>
        <a:bodyPr/>
        <a:lstStyle/>
        <a:p>
          <a:endParaRPr lang="en-US"/>
        </a:p>
      </dgm:t>
    </dgm:pt>
    <dgm:pt modelId="{584D23DF-82DD-4AFD-A004-3D992DB85261}">
      <dgm:prSet/>
      <dgm:spPr/>
      <dgm:t>
        <a:bodyPr/>
        <a:lstStyle/>
        <a:p>
          <a:r>
            <a:rPr lang="en-US"/>
            <a:t>The high cost of entry into that market restricts other businesses from taking part. </a:t>
          </a:r>
        </a:p>
      </dgm:t>
    </dgm:pt>
    <dgm:pt modelId="{8D381651-46A9-4923-B844-8FB86A158ECD}" type="parTrans" cxnId="{7926A6C0-6444-49C0-87F4-B102DEBFD56E}">
      <dgm:prSet/>
      <dgm:spPr/>
      <dgm:t>
        <a:bodyPr/>
        <a:lstStyle/>
        <a:p>
          <a:endParaRPr lang="en-US"/>
        </a:p>
      </dgm:t>
    </dgm:pt>
    <dgm:pt modelId="{DC8081D8-9904-4950-BF08-E1837F654537}" type="sibTrans" cxnId="{7926A6C0-6444-49C0-87F4-B102DEBFD56E}">
      <dgm:prSet/>
      <dgm:spPr/>
      <dgm:t>
        <a:bodyPr/>
        <a:lstStyle/>
        <a:p>
          <a:endParaRPr lang="en-US"/>
        </a:p>
      </dgm:t>
    </dgm:pt>
    <dgm:pt modelId="{9A7139D8-6948-49D8-9987-1F26557736AE}">
      <dgm:prSet/>
      <dgm:spPr/>
      <dgm:t>
        <a:bodyPr/>
        <a:lstStyle/>
        <a:p>
          <a:r>
            <a:rPr lang="en-US"/>
            <a:t>There is no competition and no product substitutes.</a:t>
          </a:r>
        </a:p>
      </dgm:t>
    </dgm:pt>
    <dgm:pt modelId="{554C20AB-6B91-4823-9FA9-14B8DD3A8E1B}" type="parTrans" cxnId="{47D89EE8-41DF-450E-B28F-4358CE2D6A2D}">
      <dgm:prSet/>
      <dgm:spPr/>
      <dgm:t>
        <a:bodyPr/>
        <a:lstStyle/>
        <a:p>
          <a:endParaRPr lang="en-US"/>
        </a:p>
      </dgm:t>
    </dgm:pt>
    <dgm:pt modelId="{E53CF83D-6A08-4054-A013-D076A587C7D0}" type="sibTrans" cxnId="{47D89EE8-41DF-450E-B28F-4358CE2D6A2D}">
      <dgm:prSet/>
      <dgm:spPr/>
      <dgm:t>
        <a:bodyPr/>
        <a:lstStyle/>
        <a:p>
          <a:endParaRPr lang="en-US"/>
        </a:p>
      </dgm:t>
    </dgm:pt>
    <dgm:pt modelId="{B9563EB8-E2BF-456C-B77A-24F8DD6D643E}" type="pres">
      <dgm:prSet presAssocID="{0FCA8FB2-3F29-428C-9C35-021DBCAF17ED}" presName="vert0" presStyleCnt="0">
        <dgm:presLayoutVars>
          <dgm:dir/>
          <dgm:animOne val="branch"/>
          <dgm:animLvl val="lvl"/>
        </dgm:presLayoutVars>
      </dgm:prSet>
      <dgm:spPr/>
    </dgm:pt>
    <dgm:pt modelId="{F2257363-9653-4E26-9FC7-4D7F963A8C69}" type="pres">
      <dgm:prSet presAssocID="{5350EA71-65EF-4BF3-A50E-4335AE99D838}" presName="thickLine" presStyleLbl="alignNode1" presStyleIdx="0" presStyleCnt="1"/>
      <dgm:spPr/>
    </dgm:pt>
    <dgm:pt modelId="{B0998097-4284-47B7-95C1-522586A20A96}" type="pres">
      <dgm:prSet presAssocID="{5350EA71-65EF-4BF3-A50E-4335AE99D838}" presName="horz1" presStyleCnt="0"/>
      <dgm:spPr/>
    </dgm:pt>
    <dgm:pt modelId="{382F83FF-5072-42C5-ADF5-DEF00CB01E88}" type="pres">
      <dgm:prSet presAssocID="{5350EA71-65EF-4BF3-A50E-4335AE99D838}" presName="tx1" presStyleLbl="revTx" presStyleIdx="0" presStyleCnt="4"/>
      <dgm:spPr/>
    </dgm:pt>
    <dgm:pt modelId="{42459A6A-EB40-46D2-8170-95F5FE468F9A}" type="pres">
      <dgm:prSet presAssocID="{5350EA71-65EF-4BF3-A50E-4335AE99D838}" presName="vert1" presStyleCnt="0"/>
      <dgm:spPr/>
    </dgm:pt>
    <dgm:pt modelId="{84635F89-D58A-4917-B35F-6D20F5BFAE70}" type="pres">
      <dgm:prSet presAssocID="{67708265-BEEE-4448-8226-B571F5E847A7}" presName="vertSpace2a" presStyleCnt="0"/>
      <dgm:spPr/>
    </dgm:pt>
    <dgm:pt modelId="{20DD4E9D-99A7-478C-BB2B-180C472C64AE}" type="pres">
      <dgm:prSet presAssocID="{67708265-BEEE-4448-8226-B571F5E847A7}" presName="horz2" presStyleCnt="0"/>
      <dgm:spPr/>
    </dgm:pt>
    <dgm:pt modelId="{BBE8B230-5CDD-488F-B4D0-3F1DC758B1BA}" type="pres">
      <dgm:prSet presAssocID="{67708265-BEEE-4448-8226-B571F5E847A7}" presName="horzSpace2" presStyleCnt="0"/>
      <dgm:spPr/>
    </dgm:pt>
    <dgm:pt modelId="{6AE30AF8-1720-4FBA-886D-407A1A924AE7}" type="pres">
      <dgm:prSet presAssocID="{67708265-BEEE-4448-8226-B571F5E847A7}" presName="tx2" presStyleLbl="revTx" presStyleIdx="1" presStyleCnt="4"/>
      <dgm:spPr/>
    </dgm:pt>
    <dgm:pt modelId="{F1ECDC9F-32C3-4067-818C-DC55E02EB73D}" type="pres">
      <dgm:prSet presAssocID="{67708265-BEEE-4448-8226-B571F5E847A7}" presName="vert2" presStyleCnt="0"/>
      <dgm:spPr/>
    </dgm:pt>
    <dgm:pt modelId="{8BB60575-E727-4CE8-AF12-539E33821BFE}" type="pres">
      <dgm:prSet presAssocID="{67708265-BEEE-4448-8226-B571F5E847A7}" presName="thinLine2b" presStyleLbl="callout" presStyleIdx="0" presStyleCnt="3"/>
      <dgm:spPr/>
    </dgm:pt>
    <dgm:pt modelId="{1959973B-0F61-4F99-BFBA-D71B4DBDF9ED}" type="pres">
      <dgm:prSet presAssocID="{67708265-BEEE-4448-8226-B571F5E847A7}" presName="vertSpace2b" presStyleCnt="0"/>
      <dgm:spPr/>
    </dgm:pt>
    <dgm:pt modelId="{E029DC2C-7585-44C2-8D07-E81B4D41563E}" type="pres">
      <dgm:prSet presAssocID="{584D23DF-82DD-4AFD-A004-3D992DB85261}" presName="horz2" presStyleCnt="0"/>
      <dgm:spPr/>
    </dgm:pt>
    <dgm:pt modelId="{4E6EBC0F-613B-4A6D-B454-33AF74C5595E}" type="pres">
      <dgm:prSet presAssocID="{584D23DF-82DD-4AFD-A004-3D992DB85261}" presName="horzSpace2" presStyleCnt="0"/>
      <dgm:spPr/>
    </dgm:pt>
    <dgm:pt modelId="{2A6F2924-54BE-4103-B7A7-0A8F07FA41A3}" type="pres">
      <dgm:prSet presAssocID="{584D23DF-82DD-4AFD-A004-3D992DB85261}" presName="tx2" presStyleLbl="revTx" presStyleIdx="2" presStyleCnt="4"/>
      <dgm:spPr/>
    </dgm:pt>
    <dgm:pt modelId="{4A9D0957-9D04-4736-8E36-E7B67463DA41}" type="pres">
      <dgm:prSet presAssocID="{584D23DF-82DD-4AFD-A004-3D992DB85261}" presName="vert2" presStyleCnt="0"/>
      <dgm:spPr/>
    </dgm:pt>
    <dgm:pt modelId="{2433D539-453B-4762-A9B9-8C983BA3D589}" type="pres">
      <dgm:prSet presAssocID="{584D23DF-82DD-4AFD-A004-3D992DB85261}" presName="thinLine2b" presStyleLbl="callout" presStyleIdx="1" presStyleCnt="3"/>
      <dgm:spPr/>
    </dgm:pt>
    <dgm:pt modelId="{DF4C0AB7-0E3D-496B-8725-67FAD20A9203}" type="pres">
      <dgm:prSet presAssocID="{584D23DF-82DD-4AFD-A004-3D992DB85261}" presName="vertSpace2b" presStyleCnt="0"/>
      <dgm:spPr/>
    </dgm:pt>
    <dgm:pt modelId="{B97B64EA-545D-4A74-AAC6-16CC4CF1851F}" type="pres">
      <dgm:prSet presAssocID="{9A7139D8-6948-49D8-9987-1F26557736AE}" presName="horz2" presStyleCnt="0"/>
      <dgm:spPr/>
    </dgm:pt>
    <dgm:pt modelId="{96E0F260-1225-4060-A12C-0AF386CC9FDA}" type="pres">
      <dgm:prSet presAssocID="{9A7139D8-6948-49D8-9987-1F26557736AE}" presName="horzSpace2" presStyleCnt="0"/>
      <dgm:spPr/>
    </dgm:pt>
    <dgm:pt modelId="{DB993595-4522-41F9-B2F1-35A8ABACA416}" type="pres">
      <dgm:prSet presAssocID="{9A7139D8-6948-49D8-9987-1F26557736AE}" presName="tx2" presStyleLbl="revTx" presStyleIdx="3" presStyleCnt="4"/>
      <dgm:spPr/>
    </dgm:pt>
    <dgm:pt modelId="{1B290B51-06E8-46FE-BA20-84CF9A9DD12D}" type="pres">
      <dgm:prSet presAssocID="{9A7139D8-6948-49D8-9987-1F26557736AE}" presName="vert2" presStyleCnt="0"/>
      <dgm:spPr/>
    </dgm:pt>
    <dgm:pt modelId="{BE74AE04-3A2A-4475-B3AB-D52EDF290BF0}" type="pres">
      <dgm:prSet presAssocID="{9A7139D8-6948-49D8-9987-1F26557736AE}" presName="thinLine2b" presStyleLbl="callout" presStyleIdx="2" presStyleCnt="3"/>
      <dgm:spPr/>
    </dgm:pt>
    <dgm:pt modelId="{DC693C55-BFF6-413A-91FD-0F63E0B41599}" type="pres">
      <dgm:prSet presAssocID="{9A7139D8-6948-49D8-9987-1F26557736AE}" presName="vertSpace2b" presStyleCnt="0"/>
      <dgm:spPr/>
    </dgm:pt>
  </dgm:ptLst>
  <dgm:cxnLst>
    <dgm:cxn modelId="{10258962-4AFF-4DD7-8834-DE01382FD8BC}" srcId="{0FCA8FB2-3F29-428C-9C35-021DBCAF17ED}" destId="{5350EA71-65EF-4BF3-A50E-4335AE99D838}" srcOrd="0" destOrd="0" parTransId="{FEDA4BB7-ADE9-402A-A7DF-A953258E6C2B}" sibTransId="{AA9A26A8-C98D-4E4E-AC14-2CA252569423}"/>
    <dgm:cxn modelId="{05EB3D66-F946-452F-A950-B3EA86D39C4F}" type="presOf" srcId="{584D23DF-82DD-4AFD-A004-3D992DB85261}" destId="{2A6F2924-54BE-4103-B7A7-0A8F07FA41A3}" srcOrd="0" destOrd="0" presId="urn:microsoft.com/office/officeart/2008/layout/LinedList"/>
    <dgm:cxn modelId="{A5D62C7B-E2A8-4353-8829-010B0D287AA8}" type="presOf" srcId="{9A7139D8-6948-49D8-9987-1F26557736AE}" destId="{DB993595-4522-41F9-B2F1-35A8ABACA416}" srcOrd="0" destOrd="0" presId="urn:microsoft.com/office/officeart/2008/layout/LinedList"/>
    <dgm:cxn modelId="{3F84797F-2F79-47BA-84F4-EF24F7B6D8FD}" type="presOf" srcId="{67708265-BEEE-4448-8226-B571F5E847A7}" destId="{6AE30AF8-1720-4FBA-886D-407A1A924AE7}" srcOrd="0" destOrd="0" presId="urn:microsoft.com/office/officeart/2008/layout/LinedList"/>
    <dgm:cxn modelId="{233C8D89-ABE6-417A-BFAA-B532C1979A76}" type="presOf" srcId="{0FCA8FB2-3F29-428C-9C35-021DBCAF17ED}" destId="{B9563EB8-E2BF-456C-B77A-24F8DD6D643E}" srcOrd="0" destOrd="0" presId="urn:microsoft.com/office/officeart/2008/layout/LinedList"/>
    <dgm:cxn modelId="{9DC7DEB7-1466-4CCC-BE42-E809DC4EAB0F}" type="presOf" srcId="{5350EA71-65EF-4BF3-A50E-4335AE99D838}" destId="{382F83FF-5072-42C5-ADF5-DEF00CB01E88}" srcOrd="0" destOrd="0" presId="urn:microsoft.com/office/officeart/2008/layout/LinedList"/>
    <dgm:cxn modelId="{CAE87EBC-0EAF-4022-8FB9-96728CD162C7}" srcId="{5350EA71-65EF-4BF3-A50E-4335AE99D838}" destId="{67708265-BEEE-4448-8226-B571F5E847A7}" srcOrd="0" destOrd="0" parTransId="{99E6C43B-3DED-4250-ACDF-E16F0B502EA0}" sibTransId="{4890BD6C-4748-43C7-A64C-89AE4F6D09FE}"/>
    <dgm:cxn modelId="{7926A6C0-6444-49C0-87F4-B102DEBFD56E}" srcId="{5350EA71-65EF-4BF3-A50E-4335AE99D838}" destId="{584D23DF-82DD-4AFD-A004-3D992DB85261}" srcOrd="1" destOrd="0" parTransId="{8D381651-46A9-4923-B844-8FB86A158ECD}" sibTransId="{DC8081D8-9904-4950-BF08-E1837F654537}"/>
    <dgm:cxn modelId="{47D89EE8-41DF-450E-B28F-4358CE2D6A2D}" srcId="{5350EA71-65EF-4BF3-A50E-4335AE99D838}" destId="{9A7139D8-6948-49D8-9987-1F26557736AE}" srcOrd="2" destOrd="0" parTransId="{554C20AB-6B91-4823-9FA9-14B8DD3A8E1B}" sibTransId="{E53CF83D-6A08-4054-A013-D076A587C7D0}"/>
    <dgm:cxn modelId="{ABA495EA-F1B9-4DD7-A804-76C0DCEE987C}" type="presParOf" srcId="{B9563EB8-E2BF-456C-B77A-24F8DD6D643E}" destId="{F2257363-9653-4E26-9FC7-4D7F963A8C69}" srcOrd="0" destOrd="0" presId="urn:microsoft.com/office/officeart/2008/layout/LinedList"/>
    <dgm:cxn modelId="{9E388097-4D42-4EB0-AC42-550AC4B3E0F1}" type="presParOf" srcId="{B9563EB8-E2BF-456C-B77A-24F8DD6D643E}" destId="{B0998097-4284-47B7-95C1-522586A20A96}" srcOrd="1" destOrd="0" presId="urn:microsoft.com/office/officeart/2008/layout/LinedList"/>
    <dgm:cxn modelId="{FBC723E9-9198-461F-B9D7-0A15D8D13000}" type="presParOf" srcId="{B0998097-4284-47B7-95C1-522586A20A96}" destId="{382F83FF-5072-42C5-ADF5-DEF00CB01E88}" srcOrd="0" destOrd="0" presId="urn:microsoft.com/office/officeart/2008/layout/LinedList"/>
    <dgm:cxn modelId="{95333AB1-55FA-4B57-83CA-710D306AE56B}" type="presParOf" srcId="{B0998097-4284-47B7-95C1-522586A20A96}" destId="{42459A6A-EB40-46D2-8170-95F5FE468F9A}" srcOrd="1" destOrd="0" presId="urn:microsoft.com/office/officeart/2008/layout/LinedList"/>
    <dgm:cxn modelId="{25B3438D-77E4-4E6F-99F9-DDABF92F86A2}" type="presParOf" srcId="{42459A6A-EB40-46D2-8170-95F5FE468F9A}" destId="{84635F89-D58A-4917-B35F-6D20F5BFAE70}" srcOrd="0" destOrd="0" presId="urn:microsoft.com/office/officeart/2008/layout/LinedList"/>
    <dgm:cxn modelId="{05A335EC-19D4-4AF2-A972-45E271636700}" type="presParOf" srcId="{42459A6A-EB40-46D2-8170-95F5FE468F9A}" destId="{20DD4E9D-99A7-478C-BB2B-180C472C64AE}" srcOrd="1" destOrd="0" presId="urn:microsoft.com/office/officeart/2008/layout/LinedList"/>
    <dgm:cxn modelId="{4A083B8B-0EE2-43EF-BE4C-1365EF56E521}" type="presParOf" srcId="{20DD4E9D-99A7-478C-BB2B-180C472C64AE}" destId="{BBE8B230-5CDD-488F-B4D0-3F1DC758B1BA}" srcOrd="0" destOrd="0" presId="urn:microsoft.com/office/officeart/2008/layout/LinedList"/>
    <dgm:cxn modelId="{0CFF0D26-807B-402C-A523-D1F8F3C4EC32}" type="presParOf" srcId="{20DD4E9D-99A7-478C-BB2B-180C472C64AE}" destId="{6AE30AF8-1720-4FBA-886D-407A1A924AE7}" srcOrd="1" destOrd="0" presId="urn:microsoft.com/office/officeart/2008/layout/LinedList"/>
    <dgm:cxn modelId="{2F9B37D4-AD37-4DF4-8F5D-97717C007A96}" type="presParOf" srcId="{20DD4E9D-99A7-478C-BB2B-180C472C64AE}" destId="{F1ECDC9F-32C3-4067-818C-DC55E02EB73D}" srcOrd="2" destOrd="0" presId="urn:microsoft.com/office/officeart/2008/layout/LinedList"/>
    <dgm:cxn modelId="{2F175288-715C-4D22-BCBB-5FE9F1BA7D4B}" type="presParOf" srcId="{42459A6A-EB40-46D2-8170-95F5FE468F9A}" destId="{8BB60575-E727-4CE8-AF12-539E33821BFE}" srcOrd="2" destOrd="0" presId="urn:microsoft.com/office/officeart/2008/layout/LinedList"/>
    <dgm:cxn modelId="{7175D36E-997F-418C-84D6-35FD8E5BCB93}" type="presParOf" srcId="{42459A6A-EB40-46D2-8170-95F5FE468F9A}" destId="{1959973B-0F61-4F99-BFBA-D71B4DBDF9ED}" srcOrd="3" destOrd="0" presId="urn:microsoft.com/office/officeart/2008/layout/LinedList"/>
    <dgm:cxn modelId="{57935621-77B9-4508-9D95-7B860841B0A1}" type="presParOf" srcId="{42459A6A-EB40-46D2-8170-95F5FE468F9A}" destId="{E029DC2C-7585-44C2-8D07-E81B4D41563E}" srcOrd="4" destOrd="0" presId="urn:microsoft.com/office/officeart/2008/layout/LinedList"/>
    <dgm:cxn modelId="{15DD9741-C4D1-4A26-AACD-700399671C64}" type="presParOf" srcId="{E029DC2C-7585-44C2-8D07-E81B4D41563E}" destId="{4E6EBC0F-613B-4A6D-B454-33AF74C5595E}" srcOrd="0" destOrd="0" presId="urn:microsoft.com/office/officeart/2008/layout/LinedList"/>
    <dgm:cxn modelId="{852BEAA9-33C9-4FB9-B116-C65B839F5F81}" type="presParOf" srcId="{E029DC2C-7585-44C2-8D07-E81B4D41563E}" destId="{2A6F2924-54BE-4103-B7A7-0A8F07FA41A3}" srcOrd="1" destOrd="0" presId="urn:microsoft.com/office/officeart/2008/layout/LinedList"/>
    <dgm:cxn modelId="{B3F21737-0FD6-4E10-B7EF-13CEC5736288}" type="presParOf" srcId="{E029DC2C-7585-44C2-8D07-E81B4D41563E}" destId="{4A9D0957-9D04-4736-8E36-E7B67463DA41}" srcOrd="2" destOrd="0" presId="urn:microsoft.com/office/officeart/2008/layout/LinedList"/>
    <dgm:cxn modelId="{C737C381-B365-49A1-A0E5-E9E3E7136121}" type="presParOf" srcId="{42459A6A-EB40-46D2-8170-95F5FE468F9A}" destId="{2433D539-453B-4762-A9B9-8C983BA3D589}" srcOrd="5" destOrd="0" presId="urn:microsoft.com/office/officeart/2008/layout/LinedList"/>
    <dgm:cxn modelId="{DA49F1F4-1211-458E-AA83-8EB33E863C1E}" type="presParOf" srcId="{42459A6A-EB40-46D2-8170-95F5FE468F9A}" destId="{DF4C0AB7-0E3D-496B-8725-67FAD20A9203}" srcOrd="6" destOrd="0" presId="urn:microsoft.com/office/officeart/2008/layout/LinedList"/>
    <dgm:cxn modelId="{8295651D-A099-404C-B05A-8C9505834FD2}" type="presParOf" srcId="{42459A6A-EB40-46D2-8170-95F5FE468F9A}" destId="{B97B64EA-545D-4A74-AAC6-16CC4CF1851F}" srcOrd="7" destOrd="0" presId="urn:microsoft.com/office/officeart/2008/layout/LinedList"/>
    <dgm:cxn modelId="{9D466763-0389-4982-9421-DE591B639D1D}" type="presParOf" srcId="{B97B64EA-545D-4A74-AAC6-16CC4CF1851F}" destId="{96E0F260-1225-4060-A12C-0AF386CC9FDA}" srcOrd="0" destOrd="0" presId="urn:microsoft.com/office/officeart/2008/layout/LinedList"/>
    <dgm:cxn modelId="{FB55DC5F-3E3A-4CB0-BCE3-B70D0F827738}" type="presParOf" srcId="{B97B64EA-545D-4A74-AAC6-16CC4CF1851F}" destId="{DB993595-4522-41F9-B2F1-35A8ABACA416}" srcOrd="1" destOrd="0" presId="urn:microsoft.com/office/officeart/2008/layout/LinedList"/>
    <dgm:cxn modelId="{7886F341-143F-43C5-AB48-3215DF1095CE}" type="presParOf" srcId="{B97B64EA-545D-4A74-AAC6-16CC4CF1851F}" destId="{1B290B51-06E8-46FE-BA20-84CF9A9DD12D}" srcOrd="2" destOrd="0" presId="urn:microsoft.com/office/officeart/2008/layout/LinedList"/>
    <dgm:cxn modelId="{FDB1FE3D-FF8A-4A27-988B-D84EF0D32C18}" type="presParOf" srcId="{42459A6A-EB40-46D2-8170-95F5FE468F9A}" destId="{BE74AE04-3A2A-4475-B3AB-D52EDF290BF0}" srcOrd="8" destOrd="0" presId="urn:microsoft.com/office/officeart/2008/layout/LinedList"/>
    <dgm:cxn modelId="{2B86BBC8-7CBE-480A-866E-C52939470B2D}" type="presParOf" srcId="{42459A6A-EB40-46D2-8170-95F5FE468F9A}" destId="{DC693C55-BFF6-413A-91FD-0F63E0B41599}"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901514-A9F5-4F61-BEC9-69A65A67909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950285-C7DB-481E-AC86-398E0B124C17}">
      <dgm:prSet/>
      <dgm:spPr/>
      <dgm:t>
        <a:bodyPr/>
        <a:lstStyle/>
        <a:p>
          <a:r>
            <a:rPr lang="en-US"/>
            <a:t>Economies of scale that lead to natural monopoly</a:t>
          </a:r>
        </a:p>
      </dgm:t>
    </dgm:pt>
    <dgm:pt modelId="{5F134736-9A84-470D-9115-55A3BC5DCB29}" type="parTrans" cxnId="{B9D2D380-FA5E-4D31-9682-128B36CB5E83}">
      <dgm:prSet/>
      <dgm:spPr/>
      <dgm:t>
        <a:bodyPr/>
        <a:lstStyle/>
        <a:p>
          <a:endParaRPr lang="en-US"/>
        </a:p>
      </dgm:t>
    </dgm:pt>
    <dgm:pt modelId="{30764533-09A4-4D57-96A9-A181DE4DE388}" type="sibTrans" cxnId="{B9D2D380-FA5E-4D31-9682-128B36CB5E83}">
      <dgm:prSet/>
      <dgm:spPr/>
      <dgm:t>
        <a:bodyPr/>
        <a:lstStyle/>
        <a:p>
          <a:endParaRPr lang="en-US"/>
        </a:p>
      </dgm:t>
    </dgm:pt>
    <dgm:pt modelId="{FBDF9008-C990-4D5E-9965-4A84BDADC4AE}">
      <dgm:prSet/>
      <dgm:spPr/>
      <dgm:t>
        <a:bodyPr/>
        <a:lstStyle/>
        <a:p>
          <a:r>
            <a:rPr lang="en-US"/>
            <a:t>control of a physical resource</a:t>
          </a:r>
        </a:p>
      </dgm:t>
    </dgm:pt>
    <dgm:pt modelId="{F9F26210-F448-49E4-B906-DCAEFC47A50C}" type="parTrans" cxnId="{07F8C78D-F8C2-4258-97B0-0A766A5EB946}">
      <dgm:prSet/>
      <dgm:spPr/>
      <dgm:t>
        <a:bodyPr/>
        <a:lstStyle/>
        <a:p>
          <a:endParaRPr lang="en-US"/>
        </a:p>
      </dgm:t>
    </dgm:pt>
    <dgm:pt modelId="{87EE896C-F4C5-489A-9F01-3A96518C2EE9}" type="sibTrans" cxnId="{07F8C78D-F8C2-4258-97B0-0A766A5EB946}">
      <dgm:prSet/>
      <dgm:spPr/>
      <dgm:t>
        <a:bodyPr/>
        <a:lstStyle/>
        <a:p>
          <a:endParaRPr lang="en-US"/>
        </a:p>
      </dgm:t>
    </dgm:pt>
    <dgm:pt modelId="{BF51E4AF-5EB7-4BF3-A25F-D11DAA17F3E6}">
      <dgm:prSet/>
      <dgm:spPr/>
      <dgm:t>
        <a:bodyPr/>
        <a:lstStyle/>
        <a:p>
          <a:r>
            <a:rPr lang="en-US"/>
            <a:t>legal restrictions on competition</a:t>
          </a:r>
        </a:p>
      </dgm:t>
    </dgm:pt>
    <dgm:pt modelId="{3BA15B3B-9A37-445C-952B-7B12765FEEC2}" type="parTrans" cxnId="{B8A706CF-0DC0-4C46-A664-EB2F04EFAAAA}">
      <dgm:prSet/>
      <dgm:spPr/>
      <dgm:t>
        <a:bodyPr/>
        <a:lstStyle/>
        <a:p>
          <a:endParaRPr lang="en-US"/>
        </a:p>
      </dgm:t>
    </dgm:pt>
    <dgm:pt modelId="{4017986B-8EDE-4861-B786-FC680CDE7A85}" type="sibTrans" cxnId="{B8A706CF-0DC0-4C46-A664-EB2F04EFAAAA}">
      <dgm:prSet/>
      <dgm:spPr/>
      <dgm:t>
        <a:bodyPr/>
        <a:lstStyle/>
        <a:p>
          <a:endParaRPr lang="en-US"/>
        </a:p>
      </dgm:t>
    </dgm:pt>
    <dgm:pt modelId="{BCA47CB5-6D74-465F-9B72-0E4838F7CC47}">
      <dgm:prSet/>
      <dgm:spPr/>
      <dgm:t>
        <a:bodyPr/>
        <a:lstStyle/>
        <a:p>
          <a:r>
            <a:rPr lang="en-US"/>
            <a:t>patent, trademark and copyright protection</a:t>
          </a:r>
        </a:p>
      </dgm:t>
    </dgm:pt>
    <dgm:pt modelId="{E695DABD-7A2C-4336-A75B-1A3869E36106}" type="parTrans" cxnId="{ABC7E332-7CD8-49EE-B664-F5E0CC6A31A9}">
      <dgm:prSet/>
      <dgm:spPr/>
      <dgm:t>
        <a:bodyPr/>
        <a:lstStyle/>
        <a:p>
          <a:endParaRPr lang="en-US"/>
        </a:p>
      </dgm:t>
    </dgm:pt>
    <dgm:pt modelId="{E1CF5999-F87E-49DF-8818-9C4FB5ADB486}" type="sibTrans" cxnId="{ABC7E332-7CD8-49EE-B664-F5E0CC6A31A9}">
      <dgm:prSet/>
      <dgm:spPr/>
      <dgm:t>
        <a:bodyPr/>
        <a:lstStyle/>
        <a:p>
          <a:endParaRPr lang="en-US"/>
        </a:p>
      </dgm:t>
    </dgm:pt>
    <dgm:pt modelId="{BEB5D160-DA66-4D65-B76C-AAABAE64D08C}">
      <dgm:prSet/>
      <dgm:spPr/>
      <dgm:t>
        <a:bodyPr/>
        <a:lstStyle/>
        <a:p>
          <a:r>
            <a:rPr lang="en-US"/>
            <a:t>Practices to intimidate the competition like predatory pricing. </a:t>
          </a:r>
        </a:p>
      </dgm:t>
    </dgm:pt>
    <dgm:pt modelId="{5010E412-A984-4F65-AFBC-62AF31A192CC}" type="parTrans" cxnId="{920D973E-D8DA-4D6E-A5F2-639F11C43DB1}">
      <dgm:prSet/>
      <dgm:spPr/>
      <dgm:t>
        <a:bodyPr/>
        <a:lstStyle/>
        <a:p>
          <a:endParaRPr lang="en-US"/>
        </a:p>
      </dgm:t>
    </dgm:pt>
    <dgm:pt modelId="{509E0E62-6356-4296-81C7-A0FF6EFF1064}" type="sibTrans" cxnId="{920D973E-D8DA-4D6E-A5F2-639F11C43DB1}">
      <dgm:prSet/>
      <dgm:spPr/>
      <dgm:t>
        <a:bodyPr/>
        <a:lstStyle/>
        <a:p>
          <a:endParaRPr lang="en-US"/>
        </a:p>
      </dgm:t>
    </dgm:pt>
    <dgm:pt modelId="{D619FAAC-A0FE-4F9A-80F5-2DE038A020A9}" type="pres">
      <dgm:prSet presAssocID="{F6901514-A9F5-4F61-BEC9-69A65A679097}" presName="vert0" presStyleCnt="0">
        <dgm:presLayoutVars>
          <dgm:dir/>
          <dgm:animOne val="branch"/>
          <dgm:animLvl val="lvl"/>
        </dgm:presLayoutVars>
      </dgm:prSet>
      <dgm:spPr/>
    </dgm:pt>
    <dgm:pt modelId="{61661FFA-265A-45C7-A3FE-B7D60D357FED}" type="pres">
      <dgm:prSet presAssocID="{DF950285-C7DB-481E-AC86-398E0B124C17}" presName="thickLine" presStyleLbl="alignNode1" presStyleIdx="0" presStyleCnt="5"/>
      <dgm:spPr/>
    </dgm:pt>
    <dgm:pt modelId="{4B14266E-A277-4F2B-B06C-DCC538CE9D77}" type="pres">
      <dgm:prSet presAssocID="{DF950285-C7DB-481E-AC86-398E0B124C17}" presName="horz1" presStyleCnt="0"/>
      <dgm:spPr/>
    </dgm:pt>
    <dgm:pt modelId="{96A51520-C986-4712-BA02-54D9B9DFAB14}" type="pres">
      <dgm:prSet presAssocID="{DF950285-C7DB-481E-AC86-398E0B124C17}" presName="tx1" presStyleLbl="revTx" presStyleIdx="0" presStyleCnt="5"/>
      <dgm:spPr/>
    </dgm:pt>
    <dgm:pt modelId="{8CD10E40-8AEC-477E-99F1-FCE6B8C7F46E}" type="pres">
      <dgm:prSet presAssocID="{DF950285-C7DB-481E-AC86-398E0B124C17}" presName="vert1" presStyleCnt="0"/>
      <dgm:spPr/>
    </dgm:pt>
    <dgm:pt modelId="{ED2BC414-799B-4476-9A1F-3BEAFA161CE0}" type="pres">
      <dgm:prSet presAssocID="{FBDF9008-C990-4D5E-9965-4A84BDADC4AE}" presName="thickLine" presStyleLbl="alignNode1" presStyleIdx="1" presStyleCnt="5"/>
      <dgm:spPr/>
    </dgm:pt>
    <dgm:pt modelId="{D5D6DAC8-2F0F-4600-B304-C896463740B8}" type="pres">
      <dgm:prSet presAssocID="{FBDF9008-C990-4D5E-9965-4A84BDADC4AE}" presName="horz1" presStyleCnt="0"/>
      <dgm:spPr/>
    </dgm:pt>
    <dgm:pt modelId="{8E29EE33-930E-4223-96DC-AAB3CE5320F5}" type="pres">
      <dgm:prSet presAssocID="{FBDF9008-C990-4D5E-9965-4A84BDADC4AE}" presName="tx1" presStyleLbl="revTx" presStyleIdx="1" presStyleCnt="5"/>
      <dgm:spPr/>
    </dgm:pt>
    <dgm:pt modelId="{51549749-FEC7-4ECC-AC37-B380EFB9BAAF}" type="pres">
      <dgm:prSet presAssocID="{FBDF9008-C990-4D5E-9965-4A84BDADC4AE}" presName="vert1" presStyleCnt="0"/>
      <dgm:spPr/>
    </dgm:pt>
    <dgm:pt modelId="{0B321FB9-A9C4-4E73-9277-F761BBEE3E39}" type="pres">
      <dgm:prSet presAssocID="{BF51E4AF-5EB7-4BF3-A25F-D11DAA17F3E6}" presName="thickLine" presStyleLbl="alignNode1" presStyleIdx="2" presStyleCnt="5"/>
      <dgm:spPr/>
    </dgm:pt>
    <dgm:pt modelId="{867B78EC-1A2F-415F-918E-C8BAE9A627C9}" type="pres">
      <dgm:prSet presAssocID="{BF51E4AF-5EB7-4BF3-A25F-D11DAA17F3E6}" presName="horz1" presStyleCnt="0"/>
      <dgm:spPr/>
    </dgm:pt>
    <dgm:pt modelId="{5755331B-3B15-4204-BFAF-0AAEA2DD7F68}" type="pres">
      <dgm:prSet presAssocID="{BF51E4AF-5EB7-4BF3-A25F-D11DAA17F3E6}" presName="tx1" presStyleLbl="revTx" presStyleIdx="2" presStyleCnt="5"/>
      <dgm:spPr/>
    </dgm:pt>
    <dgm:pt modelId="{B780148C-7FEA-40EC-9A97-03B9BF963E49}" type="pres">
      <dgm:prSet presAssocID="{BF51E4AF-5EB7-4BF3-A25F-D11DAA17F3E6}" presName="vert1" presStyleCnt="0"/>
      <dgm:spPr/>
    </dgm:pt>
    <dgm:pt modelId="{1AAFE33B-0182-4D18-AF58-E8282CA0F06A}" type="pres">
      <dgm:prSet presAssocID="{BCA47CB5-6D74-465F-9B72-0E4838F7CC47}" presName="thickLine" presStyleLbl="alignNode1" presStyleIdx="3" presStyleCnt="5"/>
      <dgm:spPr/>
    </dgm:pt>
    <dgm:pt modelId="{54050A4E-6204-498A-9307-2D32DC67069B}" type="pres">
      <dgm:prSet presAssocID="{BCA47CB5-6D74-465F-9B72-0E4838F7CC47}" presName="horz1" presStyleCnt="0"/>
      <dgm:spPr/>
    </dgm:pt>
    <dgm:pt modelId="{6F746858-6E91-4386-B50F-A9A71A8AB07E}" type="pres">
      <dgm:prSet presAssocID="{BCA47CB5-6D74-465F-9B72-0E4838F7CC47}" presName="tx1" presStyleLbl="revTx" presStyleIdx="3" presStyleCnt="5"/>
      <dgm:spPr/>
    </dgm:pt>
    <dgm:pt modelId="{2E0FDD44-E996-4702-AD29-B8F8F75BD8D5}" type="pres">
      <dgm:prSet presAssocID="{BCA47CB5-6D74-465F-9B72-0E4838F7CC47}" presName="vert1" presStyleCnt="0"/>
      <dgm:spPr/>
    </dgm:pt>
    <dgm:pt modelId="{CF820CD5-B4C7-4364-A7D5-6147C2F86C75}" type="pres">
      <dgm:prSet presAssocID="{BEB5D160-DA66-4D65-B76C-AAABAE64D08C}" presName="thickLine" presStyleLbl="alignNode1" presStyleIdx="4" presStyleCnt="5"/>
      <dgm:spPr/>
    </dgm:pt>
    <dgm:pt modelId="{89683110-A2ED-4698-A9F3-C75DEF041477}" type="pres">
      <dgm:prSet presAssocID="{BEB5D160-DA66-4D65-B76C-AAABAE64D08C}" presName="horz1" presStyleCnt="0"/>
      <dgm:spPr/>
    </dgm:pt>
    <dgm:pt modelId="{D05A0A84-DBC7-4E64-8A55-BC31A2762797}" type="pres">
      <dgm:prSet presAssocID="{BEB5D160-DA66-4D65-B76C-AAABAE64D08C}" presName="tx1" presStyleLbl="revTx" presStyleIdx="4" presStyleCnt="5"/>
      <dgm:spPr/>
    </dgm:pt>
    <dgm:pt modelId="{34387DE0-FED2-46A3-8100-30BFAE68F18B}" type="pres">
      <dgm:prSet presAssocID="{BEB5D160-DA66-4D65-B76C-AAABAE64D08C}" presName="vert1" presStyleCnt="0"/>
      <dgm:spPr/>
    </dgm:pt>
  </dgm:ptLst>
  <dgm:cxnLst>
    <dgm:cxn modelId="{C1D3FF22-6E72-4B45-B465-2707CD8FA8E3}" type="presOf" srcId="{DF950285-C7DB-481E-AC86-398E0B124C17}" destId="{96A51520-C986-4712-BA02-54D9B9DFAB14}" srcOrd="0" destOrd="0" presId="urn:microsoft.com/office/officeart/2008/layout/LinedList"/>
    <dgm:cxn modelId="{DB1CD827-47D8-48BA-ADD9-2AF701408280}" type="presOf" srcId="{BEB5D160-DA66-4D65-B76C-AAABAE64D08C}" destId="{D05A0A84-DBC7-4E64-8A55-BC31A2762797}" srcOrd="0" destOrd="0" presId="urn:microsoft.com/office/officeart/2008/layout/LinedList"/>
    <dgm:cxn modelId="{ABC7E332-7CD8-49EE-B664-F5E0CC6A31A9}" srcId="{F6901514-A9F5-4F61-BEC9-69A65A679097}" destId="{BCA47CB5-6D74-465F-9B72-0E4838F7CC47}" srcOrd="3" destOrd="0" parTransId="{E695DABD-7A2C-4336-A75B-1A3869E36106}" sibTransId="{E1CF5999-F87E-49DF-8818-9C4FB5ADB486}"/>
    <dgm:cxn modelId="{920D973E-D8DA-4D6E-A5F2-639F11C43DB1}" srcId="{F6901514-A9F5-4F61-BEC9-69A65A679097}" destId="{BEB5D160-DA66-4D65-B76C-AAABAE64D08C}" srcOrd="4" destOrd="0" parTransId="{5010E412-A984-4F65-AFBC-62AF31A192CC}" sibTransId="{509E0E62-6356-4296-81C7-A0FF6EFF1064}"/>
    <dgm:cxn modelId="{D9276075-B386-4347-A7CD-6DBDA44FE0FC}" type="presOf" srcId="{BF51E4AF-5EB7-4BF3-A25F-D11DAA17F3E6}" destId="{5755331B-3B15-4204-BFAF-0AAEA2DD7F68}" srcOrd="0" destOrd="0" presId="urn:microsoft.com/office/officeart/2008/layout/LinedList"/>
    <dgm:cxn modelId="{B9D2D380-FA5E-4D31-9682-128B36CB5E83}" srcId="{F6901514-A9F5-4F61-BEC9-69A65A679097}" destId="{DF950285-C7DB-481E-AC86-398E0B124C17}" srcOrd="0" destOrd="0" parTransId="{5F134736-9A84-470D-9115-55A3BC5DCB29}" sibTransId="{30764533-09A4-4D57-96A9-A181DE4DE388}"/>
    <dgm:cxn modelId="{07F8C78D-F8C2-4258-97B0-0A766A5EB946}" srcId="{F6901514-A9F5-4F61-BEC9-69A65A679097}" destId="{FBDF9008-C990-4D5E-9965-4A84BDADC4AE}" srcOrd="1" destOrd="0" parTransId="{F9F26210-F448-49E4-B906-DCAEFC47A50C}" sibTransId="{87EE896C-F4C5-489A-9F01-3A96518C2EE9}"/>
    <dgm:cxn modelId="{35053FC6-6FDF-429A-B40B-CB859077FF09}" type="presOf" srcId="{BCA47CB5-6D74-465F-9B72-0E4838F7CC47}" destId="{6F746858-6E91-4386-B50F-A9A71A8AB07E}" srcOrd="0" destOrd="0" presId="urn:microsoft.com/office/officeart/2008/layout/LinedList"/>
    <dgm:cxn modelId="{B8A706CF-0DC0-4C46-A664-EB2F04EFAAAA}" srcId="{F6901514-A9F5-4F61-BEC9-69A65A679097}" destId="{BF51E4AF-5EB7-4BF3-A25F-D11DAA17F3E6}" srcOrd="2" destOrd="0" parTransId="{3BA15B3B-9A37-445C-952B-7B12765FEEC2}" sibTransId="{4017986B-8EDE-4861-B786-FC680CDE7A85}"/>
    <dgm:cxn modelId="{0E950CE3-DCEE-4C70-95D2-E8E58961AF9A}" type="presOf" srcId="{FBDF9008-C990-4D5E-9965-4A84BDADC4AE}" destId="{8E29EE33-930E-4223-96DC-AAB3CE5320F5}" srcOrd="0" destOrd="0" presId="urn:microsoft.com/office/officeart/2008/layout/LinedList"/>
    <dgm:cxn modelId="{153FD1E4-A453-440E-8E7B-3D2D70DC2DAF}" type="presOf" srcId="{F6901514-A9F5-4F61-BEC9-69A65A679097}" destId="{D619FAAC-A0FE-4F9A-80F5-2DE038A020A9}" srcOrd="0" destOrd="0" presId="urn:microsoft.com/office/officeart/2008/layout/LinedList"/>
    <dgm:cxn modelId="{93A0CCE0-0F05-4A62-89B5-E89D502DD543}" type="presParOf" srcId="{D619FAAC-A0FE-4F9A-80F5-2DE038A020A9}" destId="{61661FFA-265A-45C7-A3FE-B7D60D357FED}" srcOrd="0" destOrd="0" presId="urn:microsoft.com/office/officeart/2008/layout/LinedList"/>
    <dgm:cxn modelId="{30CBB5C2-ABC1-41B3-BC98-AA7CA2426201}" type="presParOf" srcId="{D619FAAC-A0FE-4F9A-80F5-2DE038A020A9}" destId="{4B14266E-A277-4F2B-B06C-DCC538CE9D77}" srcOrd="1" destOrd="0" presId="urn:microsoft.com/office/officeart/2008/layout/LinedList"/>
    <dgm:cxn modelId="{3356BC56-6AFD-4397-B4E5-91150AB60AD0}" type="presParOf" srcId="{4B14266E-A277-4F2B-B06C-DCC538CE9D77}" destId="{96A51520-C986-4712-BA02-54D9B9DFAB14}" srcOrd="0" destOrd="0" presId="urn:microsoft.com/office/officeart/2008/layout/LinedList"/>
    <dgm:cxn modelId="{556169BD-BD90-4D2E-9176-864D9BD6D809}" type="presParOf" srcId="{4B14266E-A277-4F2B-B06C-DCC538CE9D77}" destId="{8CD10E40-8AEC-477E-99F1-FCE6B8C7F46E}" srcOrd="1" destOrd="0" presId="urn:microsoft.com/office/officeart/2008/layout/LinedList"/>
    <dgm:cxn modelId="{D906C9AD-EDCA-4373-8837-70C446F7A566}" type="presParOf" srcId="{D619FAAC-A0FE-4F9A-80F5-2DE038A020A9}" destId="{ED2BC414-799B-4476-9A1F-3BEAFA161CE0}" srcOrd="2" destOrd="0" presId="urn:microsoft.com/office/officeart/2008/layout/LinedList"/>
    <dgm:cxn modelId="{D876E27F-EBE1-4BC5-A753-055478D387B9}" type="presParOf" srcId="{D619FAAC-A0FE-4F9A-80F5-2DE038A020A9}" destId="{D5D6DAC8-2F0F-4600-B304-C896463740B8}" srcOrd="3" destOrd="0" presId="urn:microsoft.com/office/officeart/2008/layout/LinedList"/>
    <dgm:cxn modelId="{37BE4BB3-14A6-48B0-ADFB-463A2094AB03}" type="presParOf" srcId="{D5D6DAC8-2F0F-4600-B304-C896463740B8}" destId="{8E29EE33-930E-4223-96DC-AAB3CE5320F5}" srcOrd="0" destOrd="0" presId="urn:microsoft.com/office/officeart/2008/layout/LinedList"/>
    <dgm:cxn modelId="{0CCD4755-E781-45C1-BE8C-75D64B241CE6}" type="presParOf" srcId="{D5D6DAC8-2F0F-4600-B304-C896463740B8}" destId="{51549749-FEC7-4ECC-AC37-B380EFB9BAAF}" srcOrd="1" destOrd="0" presId="urn:microsoft.com/office/officeart/2008/layout/LinedList"/>
    <dgm:cxn modelId="{E78D4A31-B235-4E34-8052-4AA14A74874D}" type="presParOf" srcId="{D619FAAC-A0FE-4F9A-80F5-2DE038A020A9}" destId="{0B321FB9-A9C4-4E73-9277-F761BBEE3E39}" srcOrd="4" destOrd="0" presId="urn:microsoft.com/office/officeart/2008/layout/LinedList"/>
    <dgm:cxn modelId="{31996DCF-5AB3-4823-8930-F0B4DEA7EBDF}" type="presParOf" srcId="{D619FAAC-A0FE-4F9A-80F5-2DE038A020A9}" destId="{867B78EC-1A2F-415F-918E-C8BAE9A627C9}" srcOrd="5" destOrd="0" presId="urn:microsoft.com/office/officeart/2008/layout/LinedList"/>
    <dgm:cxn modelId="{130116BD-16F3-4209-ADDF-BA29893E09F2}" type="presParOf" srcId="{867B78EC-1A2F-415F-918E-C8BAE9A627C9}" destId="{5755331B-3B15-4204-BFAF-0AAEA2DD7F68}" srcOrd="0" destOrd="0" presId="urn:microsoft.com/office/officeart/2008/layout/LinedList"/>
    <dgm:cxn modelId="{36C558DD-18AB-4779-B68A-584492F61FE5}" type="presParOf" srcId="{867B78EC-1A2F-415F-918E-C8BAE9A627C9}" destId="{B780148C-7FEA-40EC-9A97-03B9BF963E49}" srcOrd="1" destOrd="0" presId="urn:microsoft.com/office/officeart/2008/layout/LinedList"/>
    <dgm:cxn modelId="{EC5A65C6-AB15-4725-84CD-9413E439F0D4}" type="presParOf" srcId="{D619FAAC-A0FE-4F9A-80F5-2DE038A020A9}" destId="{1AAFE33B-0182-4D18-AF58-E8282CA0F06A}" srcOrd="6" destOrd="0" presId="urn:microsoft.com/office/officeart/2008/layout/LinedList"/>
    <dgm:cxn modelId="{FD9154FE-8A36-41F4-9DFE-7F88D4D5076C}" type="presParOf" srcId="{D619FAAC-A0FE-4F9A-80F5-2DE038A020A9}" destId="{54050A4E-6204-498A-9307-2D32DC67069B}" srcOrd="7" destOrd="0" presId="urn:microsoft.com/office/officeart/2008/layout/LinedList"/>
    <dgm:cxn modelId="{D2F4595C-D3A8-4C2E-95B8-F4BADB5A8D22}" type="presParOf" srcId="{54050A4E-6204-498A-9307-2D32DC67069B}" destId="{6F746858-6E91-4386-B50F-A9A71A8AB07E}" srcOrd="0" destOrd="0" presId="urn:microsoft.com/office/officeart/2008/layout/LinedList"/>
    <dgm:cxn modelId="{40510865-EFFE-4534-8D21-663864AC5BBF}" type="presParOf" srcId="{54050A4E-6204-498A-9307-2D32DC67069B}" destId="{2E0FDD44-E996-4702-AD29-B8F8F75BD8D5}" srcOrd="1" destOrd="0" presId="urn:microsoft.com/office/officeart/2008/layout/LinedList"/>
    <dgm:cxn modelId="{0BBA21BA-F8F3-474A-A070-E9633758A4FB}" type="presParOf" srcId="{D619FAAC-A0FE-4F9A-80F5-2DE038A020A9}" destId="{CF820CD5-B4C7-4364-A7D5-6147C2F86C75}" srcOrd="8" destOrd="0" presId="urn:microsoft.com/office/officeart/2008/layout/LinedList"/>
    <dgm:cxn modelId="{CEFF54F5-FF17-4F5E-B17C-588CC5DD8F22}" type="presParOf" srcId="{D619FAAC-A0FE-4F9A-80F5-2DE038A020A9}" destId="{89683110-A2ED-4698-A9F3-C75DEF041477}" srcOrd="9" destOrd="0" presId="urn:microsoft.com/office/officeart/2008/layout/LinedList"/>
    <dgm:cxn modelId="{3FD45FF8-AD62-4555-81B6-BDFEDDD9BFF3}" type="presParOf" srcId="{89683110-A2ED-4698-A9F3-C75DEF041477}" destId="{D05A0A84-DBC7-4E64-8A55-BC31A2762797}" srcOrd="0" destOrd="0" presId="urn:microsoft.com/office/officeart/2008/layout/LinedList"/>
    <dgm:cxn modelId="{A5F4D864-3BCC-4A72-87C9-D87F0AA4DD9A}" type="presParOf" srcId="{89683110-A2ED-4698-A9F3-C75DEF041477}" destId="{34387DE0-FED2-46A3-8100-30BFAE68F1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DD465-DBC4-425D-9547-B518AA49D453}">
      <dsp:nvSpPr>
        <dsp:cNvPr id="0" name=""/>
        <dsp:cNvSpPr/>
      </dsp:nvSpPr>
      <dsp:spPr>
        <a:xfrm>
          <a:off x="0" y="251374"/>
          <a:ext cx="6666833" cy="1594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Traditional Economic Models: Assume individuals make decisions to maximize utility based on stable preferences.</a:t>
          </a:r>
        </a:p>
      </dsp:txBody>
      <dsp:txXfrm>
        <a:off x="77847" y="329221"/>
        <a:ext cx="6511139" cy="1439016"/>
      </dsp:txXfrm>
    </dsp:sp>
    <dsp:sp modelId="{3C5D9B3F-79A4-441E-B72C-5FE82A95C942}">
      <dsp:nvSpPr>
        <dsp:cNvPr id="0" name=""/>
        <dsp:cNvSpPr/>
      </dsp:nvSpPr>
      <dsp:spPr>
        <a:xfrm>
          <a:off x="0" y="1929604"/>
          <a:ext cx="6666833" cy="159471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Behavioral Economics Perspective: Highlights deviations from rationality due to psychological factors.</a:t>
          </a:r>
        </a:p>
      </dsp:txBody>
      <dsp:txXfrm>
        <a:off x="77847" y="2007451"/>
        <a:ext cx="6511139" cy="1439016"/>
      </dsp:txXfrm>
    </dsp:sp>
    <dsp:sp modelId="{5B2EF3C7-D4A2-4ADE-8BA4-7E1F1F50FF3D}">
      <dsp:nvSpPr>
        <dsp:cNvPr id="0" name=""/>
        <dsp:cNvSpPr/>
      </dsp:nvSpPr>
      <dsp:spPr>
        <a:xfrm>
          <a:off x="0" y="3607835"/>
          <a:ext cx="6666833" cy="159471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Example: The endowment effect, where individuals value owned items higher than their market value.</a:t>
          </a:r>
        </a:p>
      </dsp:txBody>
      <dsp:txXfrm>
        <a:off x="77847" y="3685682"/>
        <a:ext cx="6511139" cy="1439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8C930-74B3-4854-BDDB-73E265DC8FE9}">
      <dsp:nvSpPr>
        <dsp:cNvPr id="0" name=""/>
        <dsp:cNvSpPr/>
      </dsp:nvSpPr>
      <dsp:spPr>
        <a:xfrm>
          <a:off x="0" y="270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44548-0A1C-4A7D-BEDF-81545C43CA05}">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Ambiguity Aversion: People prefer known risks over unknown risks, even if the expected outcome is the same or better.</a:t>
          </a:r>
        </a:p>
      </dsp:txBody>
      <dsp:txXfrm>
        <a:off x="0" y="2700"/>
        <a:ext cx="6291714" cy="1841777"/>
      </dsp:txXfrm>
    </dsp:sp>
    <dsp:sp modelId="{8DE56475-00DA-40B7-BBA2-6BC7B07EA521}">
      <dsp:nvSpPr>
        <dsp:cNvPr id="0" name=""/>
        <dsp:cNvSpPr/>
      </dsp:nvSpPr>
      <dsp:spPr>
        <a:xfrm>
          <a:off x="0" y="1844478"/>
          <a:ext cx="6291714"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C8CD4-7594-4284-AD77-779C43A7CED0}">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Policy Implications: Governments and businesses can improve risk communication by reducing ambiguity in public health, finance, and insurance decisions.</a:t>
          </a:r>
        </a:p>
      </dsp:txBody>
      <dsp:txXfrm>
        <a:off x="0" y="1844478"/>
        <a:ext cx="6291714" cy="1841777"/>
      </dsp:txXfrm>
    </dsp:sp>
    <dsp:sp modelId="{B2A628FB-2A65-46C0-BCD9-4C65CAAAA8A7}">
      <dsp:nvSpPr>
        <dsp:cNvPr id="0" name=""/>
        <dsp:cNvSpPr/>
      </dsp:nvSpPr>
      <dsp:spPr>
        <a:xfrm>
          <a:off x="0" y="3686256"/>
          <a:ext cx="6291714"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1CC01-5511-40DF-B440-AA2F9375CA53}">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Understanding the paradox helps in designing better policies, financial products, and marketing strategies to address consumer concerns.</a:t>
          </a:r>
        </a:p>
      </dsp:txBody>
      <dsp:txXfrm>
        <a:off x="0" y="3686256"/>
        <a:ext cx="6291714" cy="1841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9BF27-31E7-49DE-917B-E75F595F0D6D}">
      <dsp:nvSpPr>
        <dsp:cNvPr id="0" name=""/>
        <dsp:cNvSpPr/>
      </dsp:nvSpPr>
      <dsp:spPr>
        <a:xfrm>
          <a:off x="10255235" y="1363798"/>
          <a:ext cx="2338360" cy="23387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24827-5063-4E12-ACC7-90FCE608E509}">
      <dsp:nvSpPr>
        <dsp:cNvPr id="0" name=""/>
        <dsp:cNvSpPr/>
      </dsp:nvSpPr>
      <dsp:spPr>
        <a:xfrm>
          <a:off x="10332392" y="1441769"/>
          <a:ext cx="2182801" cy="2182799"/>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belongingness, and decision fatigue </a:t>
          </a:r>
        </a:p>
      </dsp:txBody>
      <dsp:txXfrm>
        <a:off x="10644755" y="1753657"/>
        <a:ext cx="1559321" cy="1559025"/>
      </dsp:txXfrm>
    </dsp:sp>
    <dsp:sp modelId="{9BB1D6D5-FA09-4CDF-9699-3DAABFB3BE25}">
      <dsp:nvSpPr>
        <dsp:cNvPr id="0" name=""/>
        <dsp:cNvSpPr/>
      </dsp:nvSpPr>
      <dsp:spPr>
        <a:xfrm rot="2700000">
          <a:off x="7837364" y="1363919"/>
          <a:ext cx="2338089" cy="2338089"/>
        </a:xfrm>
        <a:prstGeom prst="teardrop">
          <a:avLst>
            <a:gd name="adj" fmla="val 10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8556D-7397-4A8D-8E5D-BB461DA471BB}">
      <dsp:nvSpPr>
        <dsp:cNvPr id="0" name=""/>
        <dsp:cNvSpPr/>
      </dsp:nvSpPr>
      <dsp:spPr>
        <a:xfrm>
          <a:off x="7916875" y="1441769"/>
          <a:ext cx="2182801" cy="218279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rejection</a:t>
          </a:r>
        </a:p>
      </dsp:txBody>
      <dsp:txXfrm>
        <a:off x="8227993" y="1753657"/>
        <a:ext cx="1559321" cy="1559025"/>
      </dsp:txXfrm>
    </dsp:sp>
    <dsp:sp modelId="{DE7F8C3D-4F2C-47B3-93BC-31D006C01B98}">
      <dsp:nvSpPr>
        <dsp:cNvPr id="0" name=""/>
        <dsp:cNvSpPr/>
      </dsp:nvSpPr>
      <dsp:spPr>
        <a:xfrm rot="2700000">
          <a:off x="5421847" y="1363919"/>
          <a:ext cx="2338089" cy="2338089"/>
        </a:xfrm>
        <a:prstGeom prst="teardrop">
          <a:avLst>
            <a:gd name="adj" fmla="val 10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79691-D975-4C03-A4B4-7CFF6CED439E}">
      <dsp:nvSpPr>
        <dsp:cNvPr id="0" name=""/>
        <dsp:cNvSpPr/>
      </dsp:nvSpPr>
      <dsp:spPr>
        <a:xfrm>
          <a:off x="5500113" y="1441769"/>
          <a:ext cx="2182801" cy="218279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self-regulation failure</a:t>
          </a:r>
        </a:p>
      </dsp:txBody>
      <dsp:txXfrm>
        <a:off x="5811231" y="1753657"/>
        <a:ext cx="1559321" cy="1559025"/>
      </dsp:txXfrm>
    </dsp:sp>
    <dsp:sp modelId="{0E7BE4E6-5ADB-4AB7-BB21-18E4663512A9}">
      <dsp:nvSpPr>
        <dsp:cNvPr id="0" name=""/>
        <dsp:cNvSpPr/>
      </dsp:nvSpPr>
      <dsp:spPr>
        <a:xfrm rot="2700000">
          <a:off x="3005085" y="1363919"/>
          <a:ext cx="2338089" cy="2338089"/>
        </a:xfrm>
        <a:prstGeom prst="teardrop">
          <a:avLst>
            <a:gd name="adj" fmla="val 1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AD5F6-6C88-4E2B-9D21-0E4F52A64DC4}">
      <dsp:nvSpPr>
        <dsp:cNvPr id="0" name=""/>
        <dsp:cNvSpPr/>
      </dsp:nvSpPr>
      <dsp:spPr>
        <a:xfrm>
          <a:off x="3083351" y="1441769"/>
          <a:ext cx="2182801" cy="2182799"/>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threatened egotism</a:t>
          </a:r>
        </a:p>
      </dsp:txBody>
      <dsp:txXfrm>
        <a:off x="3395713" y="1753657"/>
        <a:ext cx="1559321" cy="1559025"/>
      </dsp:txXfrm>
    </dsp:sp>
    <dsp:sp modelId="{6A33CB01-847D-4745-8892-54B93C846041}">
      <dsp:nvSpPr>
        <dsp:cNvPr id="0" name=""/>
        <dsp:cNvSpPr/>
      </dsp:nvSpPr>
      <dsp:spPr>
        <a:xfrm rot="2700000">
          <a:off x="588323" y="1363919"/>
          <a:ext cx="2338089" cy="2338089"/>
        </a:xfrm>
        <a:prstGeom prst="teardrop">
          <a:avLst>
            <a:gd name="adj" fmla="val 1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99FCD-8C79-4376-AE05-3370B6196B97}">
      <dsp:nvSpPr>
        <dsp:cNvPr id="0" name=""/>
        <dsp:cNvSpPr/>
      </dsp:nvSpPr>
      <dsp:spPr>
        <a:xfrm>
          <a:off x="666589" y="1441769"/>
          <a:ext cx="2182801" cy="2182799"/>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emotional distress</a:t>
          </a:r>
        </a:p>
      </dsp:txBody>
      <dsp:txXfrm>
        <a:off x="978951" y="1753657"/>
        <a:ext cx="1559321" cy="15590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3DCE-08D7-4B64-8B3B-E32531985846}">
      <dsp:nvSpPr>
        <dsp:cNvPr id="0" name=""/>
        <dsp:cNvSpPr/>
      </dsp:nvSpPr>
      <dsp:spPr>
        <a:xfrm>
          <a:off x="0" y="581698"/>
          <a:ext cx="7559504" cy="16497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People believe that objects, behaviors, or beliefs can transfer properties (positive or negative) irrationally.</a:t>
          </a:r>
        </a:p>
      </dsp:txBody>
      <dsp:txXfrm>
        <a:off x="80532" y="662230"/>
        <a:ext cx="7398440" cy="1488636"/>
      </dsp:txXfrm>
    </dsp:sp>
    <dsp:sp modelId="{AFCC8314-A0FE-42C4-BDE0-96DB3B975594}">
      <dsp:nvSpPr>
        <dsp:cNvPr id="0" name=""/>
        <dsp:cNvSpPr/>
      </dsp:nvSpPr>
      <dsp:spPr>
        <a:xfrm>
          <a:off x="0" y="2317798"/>
          <a:ext cx="7559504" cy="16497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Driven by associative thinking and emotional biases.</a:t>
          </a:r>
        </a:p>
      </dsp:txBody>
      <dsp:txXfrm>
        <a:off x="80532" y="2398330"/>
        <a:ext cx="7398440" cy="1488636"/>
      </dsp:txXfrm>
    </dsp:sp>
    <dsp:sp modelId="{95CA8651-D7B0-4654-995D-B5F93C822891}">
      <dsp:nvSpPr>
        <dsp:cNvPr id="0" name=""/>
        <dsp:cNvSpPr/>
      </dsp:nvSpPr>
      <dsp:spPr>
        <a:xfrm>
          <a:off x="0" y="4053898"/>
          <a:ext cx="7559504" cy="16497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Example: People feel disgusted drinking water from a sterilized glass that once held a cockroach, even if it’s scientifically clean.</a:t>
          </a:r>
        </a:p>
      </dsp:txBody>
      <dsp:txXfrm>
        <a:off x="80532" y="4134430"/>
        <a:ext cx="7398440" cy="1488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FC8B7-172F-4B2E-87A4-0738126A99F4}">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796CD-C980-46D6-95DA-0898AC3FB4C3}">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Heuristic - If a counterfeit product works well for someone they know, they assume all counterfeits are reliable.</a:t>
          </a:r>
        </a:p>
      </dsp:txBody>
      <dsp:txXfrm>
        <a:off x="0" y="0"/>
        <a:ext cx="6900512" cy="1384035"/>
      </dsp:txXfrm>
    </dsp:sp>
    <dsp:sp modelId="{FBC36C65-C495-48BF-8F08-66AF50127F98}">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68C11-6479-4021-A568-F20EB5B8608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Anchoring Effect- Seeing an expensive branded product first makes the lower-cost counterfeit appear as a "smart buy.</a:t>
          </a:r>
        </a:p>
      </dsp:txBody>
      <dsp:txXfrm>
        <a:off x="0" y="1384035"/>
        <a:ext cx="6900512" cy="1384035"/>
      </dsp:txXfrm>
    </dsp:sp>
    <dsp:sp modelId="{E79CFB1E-099B-46D3-9C80-A7BE13ADF1FA}">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73256-A493-415C-8F2E-E8692093B12A}">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Social Proof &amp; Herd Mentality -If many people buy counterfeits, an individual is more likely to follow the trend.</a:t>
          </a:r>
        </a:p>
      </dsp:txBody>
      <dsp:txXfrm>
        <a:off x="0" y="2768070"/>
        <a:ext cx="6900512" cy="1384035"/>
      </dsp:txXfrm>
    </dsp:sp>
    <dsp:sp modelId="{F3DC5117-C165-4B66-A41D-5A0C04DF0CDE}">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3D885D-3510-47D5-A143-FD0A238DB945}">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Endowment Effect - Consumers may irrationally overvalue counterfeit goods they already own, justifying their past decisions.</a:t>
          </a:r>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2E008-F8F6-40E9-9698-6C9913F9E251}">
      <dsp:nvSpPr>
        <dsp:cNvPr id="0" name=""/>
        <dsp:cNvSpPr/>
      </dsp:nvSpPr>
      <dsp:spPr>
        <a:xfrm>
          <a:off x="3243197" y="784453"/>
          <a:ext cx="603570" cy="91440"/>
        </a:xfrm>
        <a:custGeom>
          <a:avLst/>
          <a:gdLst/>
          <a:ahLst/>
          <a:cxnLst/>
          <a:rect l="0" t="0" r="0" b="0"/>
          <a:pathLst>
            <a:path>
              <a:moveTo>
                <a:pt x="0" y="45720"/>
              </a:moveTo>
              <a:lnTo>
                <a:pt x="603570"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9128" y="827002"/>
        <a:ext cx="31708" cy="6341"/>
      </dsp:txXfrm>
    </dsp:sp>
    <dsp:sp modelId="{E0D931D2-6B79-4F0C-8617-B582DC4A530E}">
      <dsp:nvSpPr>
        <dsp:cNvPr id="0" name=""/>
        <dsp:cNvSpPr/>
      </dsp:nvSpPr>
      <dsp:spPr>
        <a:xfrm>
          <a:off x="487732" y="2994"/>
          <a:ext cx="2757264" cy="165435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b="1" kern="1200"/>
            <a:t>Nudging consumers towards ethical choices </a:t>
          </a:r>
          <a:endParaRPr lang="en-US" sz="1900" kern="1200"/>
        </a:p>
      </dsp:txBody>
      <dsp:txXfrm>
        <a:off x="487732" y="2994"/>
        <a:ext cx="2757264" cy="1654358"/>
      </dsp:txXfrm>
    </dsp:sp>
    <dsp:sp modelId="{1B746E4F-8C9B-4444-848F-B1D7258B7E47}">
      <dsp:nvSpPr>
        <dsp:cNvPr id="0" name=""/>
        <dsp:cNvSpPr/>
      </dsp:nvSpPr>
      <dsp:spPr>
        <a:xfrm>
          <a:off x="6634632" y="784453"/>
          <a:ext cx="603570" cy="91440"/>
        </a:xfrm>
        <a:custGeom>
          <a:avLst/>
          <a:gdLst/>
          <a:ahLst/>
          <a:cxnLst/>
          <a:rect l="0" t="0" r="0" b="0"/>
          <a:pathLst>
            <a:path>
              <a:moveTo>
                <a:pt x="0" y="45720"/>
              </a:moveTo>
              <a:lnTo>
                <a:pt x="603570" y="45720"/>
              </a:lnTo>
            </a:path>
          </a:pathLst>
        </a:custGeom>
        <a:noFill/>
        <a:ln w="12700" cap="flat" cmpd="sng" algn="ctr">
          <a:solidFill>
            <a:schemeClr val="accent5">
              <a:hueOff val="-3038037"/>
              <a:satOff val="-207"/>
              <a:lumOff val="4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20563" y="827002"/>
        <a:ext cx="31708" cy="6341"/>
      </dsp:txXfrm>
    </dsp:sp>
    <dsp:sp modelId="{B1EA822D-1ADF-4946-AEEE-7F2D525EF52D}">
      <dsp:nvSpPr>
        <dsp:cNvPr id="0" name=""/>
        <dsp:cNvSpPr/>
      </dsp:nvSpPr>
      <dsp:spPr>
        <a:xfrm>
          <a:off x="3879167" y="2994"/>
          <a:ext cx="2757264" cy="1654358"/>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kern="1200"/>
            <a:t>Clearer labeling of authentic products</a:t>
          </a:r>
        </a:p>
      </dsp:txBody>
      <dsp:txXfrm>
        <a:off x="3879167" y="2994"/>
        <a:ext cx="2757264" cy="1654358"/>
      </dsp:txXfrm>
    </dsp:sp>
    <dsp:sp modelId="{21402667-44CA-46A6-8256-4E4F7BF6C787}">
      <dsp:nvSpPr>
        <dsp:cNvPr id="0" name=""/>
        <dsp:cNvSpPr/>
      </dsp:nvSpPr>
      <dsp:spPr>
        <a:xfrm>
          <a:off x="1866364" y="1655552"/>
          <a:ext cx="6782870" cy="603570"/>
        </a:xfrm>
        <a:custGeom>
          <a:avLst/>
          <a:gdLst/>
          <a:ahLst/>
          <a:cxnLst/>
          <a:rect l="0" t="0" r="0" b="0"/>
          <a:pathLst>
            <a:path>
              <a:moveTo>
                <a:pt x="6782870" y="0"/>
              </a:moveTo>
              <a:lnTo>
                <a:pt x="6782870" y="318885"/>
              </a:lnTo>
              <a:lnTo>
                <a:pt x="0" y="318885"/>
              </a:lnTo>
              <a:lnTo>
                <a:pt x="0" y="603570"/>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7488" y="1954167"/>
        <a:ext cx="340622" cy="6341"/>
      </dsp:txXfrm>
    </dsp:sp>
    <dsp:sp modelId="{BDBC5DF3-C3ED-4D4A-99AA-7694CB59C2F6}">
      <dsp:nvSpPr>
        <dsp:cNvPr id="0" name=""/>
        <dsp:cNvSpPr/>
      </dsp:nvSpPr>
      <dsp:spPr>
        <a:xfrm>
          <a:off x="7270602" y="2994"/>
          <a:ext cx="2757264" cy="1654358"/>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kern="1200"/>
            <a:t>Educating consumers on the hidden costs (child labor, organized crime links)</a:t>
          </a:r>
        </a:p>
      </dsp:txBody>
      <dsp:txXfrm>
        <a:off x="7270602" y="2994"/>
        <a:ext cx="2757264" cy="1654358"/>
      </dsp:txXfrm>
    </dsp:sp>
    <dsp:sp modelId="{157A60DA-0364-488C-9CCE-0A5CF1A76F58}">
      <dsp:nvSpPr>
        <dsp:cNvPr id="0" name=""/>
        <dsp:cNvSpPr/>
      </dsp:nvSpPr>
      <dsp:spPr>
        <a:xfrm>
          <a:off x="3243197" y="3072982"/>
          <a:ext cx="603570" cy="91440"/>
        </a:xfrm>
        <a:custGeom>
          <a:avLst/>
          <a:gdLst/>
          <a:ahLst/>
          <a:cxnLst/>
          <a:rect l="0" t="0" r="0" b="0"/>
          <a:pathLst>
            <a:path>
              <a:moveTo>
                <a:pt x="0" y="45720"/>
              </a:moveTo>
              <a:lnTo>
                <a:pt x="603570" y="45720"/>
              </a:lnTo>
            </a:path>
          </a:pathLst>
        </a:custGeom>
        <a:noFill/>
        <a:ln w="12700" cap="flat" cmpd="sng" algn="ctr">
          <a:solidFill>
            <a:schemeClr val="accent5">
              <a:hueOff val="-9114112"/>
              <a:satOff val="-620"/>
              <a:lumOff val="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9128" y="3115531"/>
        <a:ext cx="31708" cy="6341"/>
      </dsp:txXfrm>
    </dsp:sp>
    <dsp:sp modelId="{23B790A6-D580-4389-B364-60D59C422359}">
      <dsp:nvSpPr>
        <dsp:cNvPr id="0" name=""/>
        <dsp:cNvSpPr/>
      </dsp:nvSpPr>
      <dsp:spPr>
        <a:xfrm>
          <a:off x="487732" y="2291523"/>
          <a:ext cx="2757264" cy="1654358"/>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kern="1200"/>
            <a:t>Emphasizing what consumers stand to lose (health risks, financial loss) rather than just legal risks.</a:t>
          </a:r>
        </a:p>
      </dsp:txBody>
      <dsp:txXfrm>
        <a:off x="487732" y="2291523"/>
        <a:ext cx="2757264" cy="1654358"/>
      </dsp:txXfrm>
    </dsp:sp>
    <dsp:sp modelId="{915B2AE8-B5F6-4BD6-B295-17CC4F4F3D05}">
      <dsp:nvSpPr>
        <dsp:cNvPr id="0" name=""/>
        <dsp:cNvSpPr/>
      </dsp:nvSpPr>
      <dsp:spPr>
        <a:xfrm>
          <a:off x="6634632" y="3072982"/>
          <a:ext cx="603570" cy="91440"/>
        </a:xfrm>
        <a:custGeom>
          <a:avLst/>
          <a:gdLst/>
          <a:ahLst/>
          <a:cxnLst/>
          <a:rect l="0" t="0" r="0" b="0"/>
          <a:pathLst>
            <a:path>
              <a:moveTo>
                <a:pt x="0" y="45720"/>
              </a:moveTo>
              <a:lnTo>
                <a:pt x="603570"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20563" y="3115531"/>
        <a:ext cx="31708" cy="6341"/>
      </dsp:txXfrm>
    </dsp:sp>
    <dsp:sp modelId="{5B6DEE46-474B-4C7F-9FC4-1D53CCDEAA71}">
      <dsp:nvSpPr>
        <dsp:cNvPr id="0" name=""/>
        <dsp:cNvSpPr/>
      </dsp:nvSpPr>
      <dsp:spPr>
        <a:xfrm>
          <a:off x="3879167" y="2291523"/>
          <a:ext cx="2757264" cy="1654358"/>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kern="1200"/>
            <a:t>Highlighting certainty of getting caught rather than severity of punishment (certainty bias).</a:t>
          </a:r>
        </a:p>
      </dsp:txBody>
      <dsp:txXfrm>
        <a:off x="3879167" y="2291523"/>
        <a:ext cx="2757264" cy="1654358"/>
      </dsp:txXfrm>
    </dsp:sp>
    <dsp:sp modelId="{5273DFCD-349C-4188-8B69-D7E1F21757D9}">
      <dsp:nvSpPr>
        <dsp:cNvPr id="0" name=""/>
        <dsp:cNvSpPr/>
      </dsp:nvSpPr>
      <dsp:spPr>
        <a:xfrm>
          <a:off x="7270602" y="2291523"/>
          <a:ext cx="2757264" cy="165435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844550">
            <a:lnSpc>
              <a:spcPct val="90000"/>
            </a:lnSpc>
            <a:spcBef>
              <a:spcPct val="0"/>
            </a:spcBef>
            <a:spcAft>
              <a:spcPct val="35000"/>
            </a:spcAft>
            <a:buNone/>
          </a:pPr>
          <a:r>
            <a:rPr lang="en-US" sz="1900" kern="1200"/>
            <a:t>Online reviews, blockchain verification, and authentication services to discourage counterfeit trade.</a:t>
          </a:r>
        </a:p>
      </dsp:txBody>
      <dsp:txXfrm>
        <a:off x="7270602" y="2291523"/>
        <a:ext cx="2757264" cy="16543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5532B-4F3D-4B26-96E3-0EE93BE03821}">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C2B95-124E-40AD-BB3F-C1CE19368BF6}">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609B67-BBE3-42EE-B9FF-8E7DD36FAC1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Dot-com bubble (1999-2000)</a:t>
          </a:r>
        </a:p>
      </dsp:txBody>
      <dsp:txXfrm>
        <a:off x="93445" y="3018902"/>
        <a:ext cx="3206250" cy="720000"/>
      </dsp:txXfrm>
    </dsp:sp>
    <dsp:sp modelId="{2C4F1D2F-7A7F-4DA5-9BA0-4D3DBDEE736D}">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BEA82-8928-4EEF-AC5A-A8C073528675}">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724D63-8364-4DE0-AD5E-F363D926E04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Housing bubble (2008 crisis)</a:t>
          </a:r>
        </a:p>
      </dsp:txBody>
      <dsp:txXfrm>
        <a:off x="3860789" y="3018902"/>
        <a:ext cx="3206250" cy="720000"/>
      </dsp:txXfrm>
    </dsp:sp>
    <dsp:sp modelId="{9F0FE773-827B-478B-9DA4-14894E186E85}">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F5163-D5DC-4A96-BDE3-5919FD61937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7E99A-9104-4F64-8437-86611320045E}">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Cryptocurrency volatility (Bitcoin fluctuations)</a:t>
          </a:r>
        </a:p>
      </dsp:txBody>
      <dsp:txXfrm>
        <a:off x="7628133" y="3018902"/>
        <a:ext cx="32062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57363-9653-4E26-9FC7-4D7F963A8C69}">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F83FF-5072-42C5-ADF5-DEF00CB01E88}">
      <dsp:nvSpPr>
        <dsp:cNvPr id="0" name=""/>
        <dsp:cNvSpPr/>
      </dsp:nvSpPr>
      <dsp:spPr>
        <a:xfrm>
          <a:off x="0" y="0"/>
          <a:ext cx="1380102" cy="553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In the words of Prof. Chamberlain, “Monopoly refers to the control over supply.”</a:t>
          </a:r>
        </a:p>
      </dsp:txBody>
      <dsp:txXfrm>
        <a:off x="0" y="0"/>
        <a:ext cx="1380102" cy="5536141"/>
      </dsp:txXfrm>
    </dsp:sp>
    <dsp:sp modelId="{6AE30AF8-1720-4FBA-886D-407A1A924AE7}">
      <dsp:nvSpPr>
        <dsp:cNvPr id="0" name=""/>
        <dsp:cNvSpPr/>
      </dsp:nvSpPr>
      <dsp:spPr>
        <a:xfrm>
          <a:off x="1483610" y="86502"/>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A monopoly is represented by a single seller who sets prices and controls the market.</a:t>
          </a:r>
        </a:p>
      </dsp:txBody>
      <dsp:txXfrm>
        <a:off x="1483610" y="86502"/>
        <a:ext cx="5416901" cy="1730044"/>
      </dsp:txXfrm>
    </dsp:sp>
    <dsp:sp modelId="{8BB60575-E727-4CE8-AF12-539E33821BFE}">
      <dsp:nvSpPr>
        <dsp:cNvPr id="0" name=""/>
        <dsp:cNvSpPr/>
      </dsp:nvSpPr>
      <dsp:spPr>
        <a:xfrm>
          <a:off x="1380102" y="1816546"/>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6F2924-54BE-4103-B7A7-0A8F07FA41A3}">
      <dsp:nvSpPr>
        <dsp:cNvPr id="0" name=""/>
        <dsp:cNvSpPr/>
      </dsp:nvSpPr>
      <dsp:spPr>
        <a:xfrm>
          <a:off x="1483610" y="1903048"/>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The high cost of entry into that market restricts other businesses from taking part. </a:t>
          </a:r>
        </a:p>
      </dsp:txBody>
      <dsp:txXfrm>
        <a:off x="1483610" y="1903048"/>
        <a:ext cx="5416901" cy="1730044"/>
      </dsp:txXfrm>
    </dsp:sp>
    <dsp:sp modelId="{2433D539-453B-4762-A9B9-8C983BA3D589}">
      <dsp:nvSpPr>
        <dsp:cNvPr id="0" name=""/>
        <dsp:cNvSpPr/>
      </dsp:nvSpPr>
      <dsp:spPr>
        <a:xfrm>
          <a:off x="1380102" y="3633092"/>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993595-4522-41F9-B2F1-35A8ABACA416}">
      <dsp:nvSpPr>
        <dsp:cNvPr id="0" name=""/>
        <dsp:cNvSpPr/>
      </dsp:nvSpPr>
      <dsp:spPr>
        <a:xfrm>
          <a:off x="1483610" y="3719594"/>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There is no competition and no product substitutes.</a:t>
          </a:r>
        </a:p>
      </dsp:txBody>
      <dsp:txXfrm>
        <a:off x="1483610" y="3719594"/>
        <a:ext cx="5416901" cy="1730044"/>
      </dsp:txXfrm>
    </dsp:sp>
    <dsp:sp modelId="{BE74AE04-3A2A-4475-B3AB-D52EDF290BF0}">
      <dsp:nvSpPr>
        <dsp:cNvPr id="0" name=""/>
        <dsp:cNvSpPr/>
      </dsp:nvSpPr>
      <dsp:spPr>
        <a:xfrm>
          <a:off x="1380102" y="5449638"/>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61FFA-265A-45C7-A3FE-B7D60D357FED}">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51520-C986-4712-BA02-54D9B9DFAB14}">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Economies of scale that lead to natural monopoly</a:t>
          </a:r>
        </a:p>
      </dsp:txBody>
      <dsp:txXfrm>
        <a:off x="0" y="531"/>
        <a:ext cx="10515600" cy="870055"/>
      </dsp:txXfrm>
    </dsp:sp>
    <dsp:sp modelId="{ED2BC414-799B-4476-9A1F-3BEAFA161CE0}">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29EE33-930E-4223-96DC-AAB3CE5320F5}">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control of a physical resource</a:t>
          </a:r>
        </a:p>
      </dsp:txBody>
      <dsp:txXfrm>
        <a:off x="0" y="870586"/>
        <a:ext cx="10515600" cy="870055"/>
      </dsp:txXfrm>
    </dsp:sp>
    <dsp:sp modelId="{0B321FB9-A9C4-4E73-9277-F761BBEE3E39}">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5331B-3B15-4204-BFAF-0AAEA2DD7F68}">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legal restrictions on competition</a:t>
          </a:r>
        </a:p>
      </dsp:txBody>
      <dsp:txXfrm>
        <a:off x="0" y="1740641"/>
        <a:ext cx="10515600" cy="870055"/>
      </dsp:txXfrm>
    </dsp:sp>
    <dsp:sp modelId="{1AAFE33B-0182-4D18-AF58-E8282CA0F06A}">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46858-6E91-4386-B50F-A9A71A8AB07E}">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patent, trademark and copyright protection</a:t>
          </a:r>
        </a:p>
      </dsp:txBody>
      <dsp:txXfrm>
        <a:off x="0" y="2610696"/>
        <a:ext cx="10515600" cy="870055"/>
      </dsp:txXfrm>
    </dsp:sp>
    <dsp:sp modelId="{CF820CD5-B4C7-4364-A7D5-6147C2F86C75}">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A0A84-DBC7-4E64-8A55-BC31A276279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Practices to intimidate the competition like predatory pricing. </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2CB6-A60F-DC33-E213-4E97A06F81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587F55-DA4E-B5BC-4B5C-3EC6EB37D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3F5018-AC59-B0B8-4D9B-20224D8E5A5C}"/>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69B698A1-8AF9-F65C-9D7F-60BC86099C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4A5044-5EC2-FBFD-F152-0969FCC73232}"/>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2725210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9C12-3775-6E07-5DC7-5C3EFB6464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77AD3D-33AA-B70A-AD48-9D7E99AF83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10FD2-5939-5627-1B4D-EC49949FA27C}"/>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BD8831AE-3254-FAFC-DEA0-33E1F3C50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777612-7BBF-A308-26A9-9B707BF5C6C7}"/>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148596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DFE6B-0F0E-152E-BB65-9A342AD115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455F4C-0B26-5DEE-EAFF-4491041BB5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FEBE5A-0A9B-038C-B861-318D2C8128B7}"/>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BB6C2FA1-30CF-B774-AD07-5E921E5F4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9D6F3A-8483-7730-FE2F-5096053713EC}"/>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120468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C52F-383C-4B55-1933-B6A4BC8D7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2BA2E5-9171-5EA3-B27D-DA98ECDA4A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F10951-18EB-DB26-8E11-6B14C76485CD}"/>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118974CD-BCD6-E57E-AFBA-28BB1F178C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93DC24-5701-8459-C321-3118AD8B1F4B}"/>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110017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24E9-77DD-6EDE-3855-DF8E48114F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198FB7-31C9-77AB-DAC1-6DB664FCDC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FABC0E-C88B-3AEB-5CF2-ACC36F18B915}"/>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093D627D-6F0F-3042-3586-22DAC8054F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52551C-02D7-A991-0882-9ABA9CCE7999}"/>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3928650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9C441-8A0A-A5FC-5154-F736E9C541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B0BA54-1D7F-3EFB-3DEE-02A53A128B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7D1FAFB-4AF8-5E03-28B5-C137BCE1EC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3C7336-F78B-5976-F34F-14049F1D22EC}"/>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6" name="Footer Placeholder 5">
            <a:extLst>
              <a:ext uri="{FF2B5EF4-FFF2-40B4-BE49-F238E27FC236}">
                <a16:creationId xmlns:a16="http://schemas.microsoft.com/office/drawing/2014/main" id="{8340E527-8087-AD1F-146A-0138FFCFD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AF2C32-5D9A-4B73-4DE5-755C2BC2D022}"/>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230145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F9C3-3666-DE44-D97C-BDB445981A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AB125E-5546-B0AB-1FFC-DE33EC194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2D48DF-F68D-A55E-C593-A25728225B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916F6A-B878-8559-A2C3-FD8C5A02B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253BF-35DD-1D54-7102-DCAD2C94F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77C96B-98E4-A1AF-0480-5EB8CF491FEE}"/>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8" name="Footer Placeholder 7">
            <a:extLst>
              <a:ext uri="{FF2B5EF4-FFF2-40B4-BE49-F238E27FC236}">
                <a16:creationId xmlns:a16="http://schemas.microsoft.com/office/drawing/2014/main" id="{CEC2256F-09F4-FD1F-A26B-83202427AE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038062-B078-B76E-2415-158FB7FC5E19}"/>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134036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EDD7-9B5B-B6C1-F3C7-DA983DA0AA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A966FC-F4DB-C939-842B-AECAB4131623}"/>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4" name="Footer Placeholder 3">
            <a:extLst>
              <a:ext uri="{FF2B5EF4-FFF2-40B4-BE49-F238E27FC236}">
                <a16:creationId xmlns:a16="http://schemas.microsoft.com/office/drawing/2014/main" id="{CE10500E-77FD-482C-D5C5-88791C0170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8D710B1-2E95-4781-0F26-53BFC7F278CB}"/>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62468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72566-5BAA-7155-F935-114D48D38018}"/>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3" name="Footer Placeholder 2">
            <a:extLst>
              <a:ext uri="{FF2B5EF4-FFF2-40B4-BE49-F238E27FC236}">
                <a16:creationId xmlns:a16="http://schemas.microsoft.com/office/drawing/2014/main" id="{BE70242F-2D76-71D7-9449-95422368E9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3DBE59-62F7-B667-0046-53D5639540CF}"/>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231497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C0DA-43AF-278A-26A0-DDB00E544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9F857D-D28E-47B7-FFC6-03618EEFC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8A60FB-F48A-51BD-71D3-CEB880FF0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3265F-F1C7-F5E3-C9BB-0F608E250FF4}"/>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6" name="Footer Placeholder 5">
            <a:extLst>
              <a:ext uri="{FF2B5EF4-FFF2-40B4-BE49-F238E27FC236}">
                <a16:creationId xmlns:a16="http://schemas.microsoft.com/office/drawing/2014/main" id="{C4AF5843-E48F-5A5D-A2FC-1A7B1F84D9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410E18-1C94-878B-1281-E95A1A1C8BCA}"/>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1503001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0424-7D08-9483-3BF5-68F5CD4D4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511DCA-8CC5-2C7A-CA77-B156F5CD8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FBDBDC-8CF3-989D-AEED-F528AF42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11326-15E9-7785-90BA-5444AB84F3CF}"/>
              </a:ext>
            </a:extLst>
          </p:cNvPr>
          <p:cNvSpPr>
            <a:spLocks noGrp="1"/>
          </p:cNvSpPr>
          <p:nvPr>
            <p:ph type="dt" sz="half" idx="10"/>
          </p:nvPr>
        </p:nvSpPr>
        <p:spPr/>
        <p:txBody>
          <a:bodyPr/>
          <a:lstStyle/>
          <a:p>
            <a:fld id="{C72D5A99-218F-4495-BF13-572B266EAC5B}" type="datetimeFigureOut">
              <a:rPr lang="en-IN" smtClean="0"/>
              <a:t>14-03-2025</a:t>
            </a:fld>
            <a:endParaRPr lang="en-IN"/>
          </a:p>
        </p:txBody>
      </p:sp>
      <p:sp>
        <p:nvSpPr>
          <p:cNvPr id="6" name="Footer Placeholder 5">
            <a:extLst>
              <a:ext uri="{FF2B5EF4-FFF2-40B4-BE49-F238E27FC236}">
                <a16:creationId xmlns:a16="http://schemas.microsoft.com/office/drawing/2014/main" id="{2E3D984A-5475-C256-ADCC-0A75757102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5C2E6A-0606-F426-F5BE-3C3481ED29CF}"/>
              </a:ext>
            </a:extLst>
          </p:cNvPr>
          <p:cNvSpPr>
            <a:spLocks noGrp="1"/>
          </p:cNvSpPr>
          <p:nvPr>
            <p:ph type="sldNum" sz="quarter" idx="12"/>
          </p:nvPr>
        </p:nvSpPr>
        <p:spPr/>
        <p:txBody>
          <a:bodyPr/>
          <a:lstStyle/>
          <a:p>
            <a:fld id="{1820D65E-818C-4505-AB24-7659A4EFC6F5}" type="slidenum">
              <a:rPr lang="en-IN" smtClean="0"/>
              <a:t>‹#›</a:t>
            </a:fld>
            <a:endParaRPr lang="en-IN"/>
          </a:p>
        </p:txBody>
      </p:sp>
    </p:spTree>
    <p:extLst>
      <p:ext uri="{BB962C8B-B14F-4D97-AF65-F5344CB8AC3E}">
        <p14:creationId xmlns:p14="http://schemas.microsoft.com/office/powerpoint/2010/main" val="221696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E4DB45-E84F-DBAC-3A6C-567243CBC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BDFAFF-E0B9-D31D-C7E2-3C3D5E601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57503-9860-9AD3-47C4-5D4FF73162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2D5A99-218F-4495-BF13-572B266EAC5B}" type="datetimeFigureOut">
              <a:rPr lang="en-IN" smtClean="0"/>
              <a:t>14-03-2025</a:t>
            </a:fld>
            <a:endParaRPr lang="en-IN"/>
          </a:p>
        </p:txBody>
      </p:sp>
      <p:sp>
        <p:nvSpPr>
          <p:cNvPr id="5" name="Footer Placeholder 4">
            <a:extLst>
              <a:ext uri="{FF2B5EF4-FFF2-40B4-BE49-F238E27FC236}">
                <a16:creationId xmlns:a16="http://schemas.microsoft.com/office/drawing/2014/main" id="{8027CB62-024F-2819-4A36-B6823E8212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D64BC70-AADE-688B-92C8-5DEFF537E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20D65E-818C-4505-AB24-7659A4EFC6F5}" type="slidenum">
              <a:rPr lang="en-IN" smtClean="0"/>
              <a:t>‹#›</a:t>
            </a:fld>
            <a:endParaRPr lang="en-IN"/>
          </a:p>
        </p:txBody>
      </p:sp>
    </p:spTree>
    <p:extLst>
      <p:ext uri="{BB962C8B-B14F-4D97-AF65-F5344CB8AC3E}">
        <p14:creationId xmlns:p14="http://schemas.microsoft.com/office/powerpoint/2010/main" val="262144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7" name="Picture 16" descr="Blue arrows pointing at a red button">
            <a:extLst>
              <a:ext uri="{FF2B5EF4-FFF2-40B4-BE49-F238E27FC236}">
                <a16:creationId xmlns:a16="http://schemas.microsoft.com/office/drawing/2014/main" id="{AC7A9A63-8C13-5339-FC22-E70DBDE9C5A6}"/>
              </a:ext>
            </a:extLst>
          </p:cNvPr>
          <p:cNvPicPr>
            <a:picLocks noChangeAspect="1"/>
          </p:cNvPicPr>
          <p:nvPr/>
        </p:nvPicPr>
        <p:blipFill>
          <a:blip r:embed="rId2">
            <a:alphaModFix amt="80000"/>
          </a:blip>
          <a:srcRect t="10826" b="4904"/>
          <a:stretch/>
        </p:blipFill>
        <p:spPr>
          <a:xfrm>
            <a:off x="0" y="10"/>
            <a:ext cx="12192001" cy="6857990"/>
          </a:xfrm>
          <a:prstGeom prst="rect">
            <a:avLst/>
          </a:prstGeom>
        </p:spPr>
      </p:pic>
      <p:sp>
        <p:nvSpPr>
          <p:cNvPr id="2" name="Title 1">
            <a:extLst>
              <a:ext uri="{FF2B5EF4-FFF2-40B4-BE49-F238E27FC236}">
                <a16:creationId xmlns:a16="http://schemas.microsoft.com/office/drawing/2014/main" id="{F69B2804-FCAD-C06C-4D2E-DC87335E3749}"/>
              </a:ext>
            </a:extLst>
          </p:cNvPr>
          <p:cNvSpPr>
            <a:spLocks noGrp="1"/>
          </p:cNvSpPr>
          <p:nvPr>
            <p:ph type="ctrTitle"/>
          </p:nvPr>
        </p:nvSpPr>
        <p:spPr>
          <a:xfrm>
            <a:off x="666749" y="-152400"/>
            <a:ext cx="10727119" cy="2523204"/>
          </a:xfrm>
        </p:spPr>
        <p:txBody>
          <a:bodyPr>
            <a:normAutofit/>
          </a:bodyPr>
          <a:lstStyle/>
          <a:p>
            <a:r>
              <a:rPr lang="en-IN" sz="5200" dirty="0">
                <a:solidFill>
                  <a:srgbClr val="000000"/>
                </a:solidFill>
              </a:rPr>
              <a:t>Beliefs, Heuristics, biases and strategic choices</a:t>
            </a:r>
          </a:p>
        </p:txBody>
      </p:sp>
      <p:sp>
        <p:nvSpPr>
          <p:cNvPr id="3" name="Subtitle 2">
            <a:extLst>
              <a:ext uri="{FF2B5EF4-FFF2-40B4-BE49-F238E27FC236}">
                <a16:creationId xmlns:a16="http://schemas.microsoft.com/office/drawing/2014/main" id="{15AF67D0-319D-DD58-8892-5B1F702D0382}"/>
              </a:ext>
            </a:extLst>
          </p:cNvPr>
          <p:cNvSpPr>
            <a:spLocks noGrp="1"/>
          </p:cNvSpPr>
          <p:nvPr>
            <p:ph type="subTitle" idx="1"/>
          </p:nvPr>
        </p:nvSpPr>
        <p:spPr>
          <a:xfrm>
            <a:off x="5829300" y="4410202"/>
            <a:ext cx="5164518" cy="1742948"/>
          </a:xfrm>
        </p:spPr>
        <p:txBody>
          <a:bodyPr>
            <a:normAutofit/>
          </a:bodyPr>
          <a:lstStyle/>
          <a:p>
            <a:r>
              <a:rPr lang="en-IN" sz="3600" b="1" dirty="0" err="1">
                <a:solidFill>
                  <a:schemeClr val="accent3">
                    <a:lumMod val="50000"/>
                  </a:schemeClr>
                </a:solidFill>
              </a:rPr>
              <a:t>Dr.R.Gayathri</a:t>
            </a:r>
            <a:endParaRPr lang="en-IN" sz="3600" b="1" dirty="0">
              <a:solidFill>
                <a:schemeClr val="accent3">
                  <a:lumMod val="50000"/>
                </a:schemeClr>
              </a:solidFill>
            </a:endParaRPr>
          </a:p>
          <a:p>
            <a:r>
              <a:rPr lang="en-IN" sz="3600" b="1" dirty="0" err="1">
                <a:solidFill>
                  <a:schemeClr val="accent3">
                    <a:lumMod val="50000"/>
                  </a:schemeClr>
                </a:solidFill>
              </a:rPr>
              <a:t>Faculty,SoM,SASTRA</a:t>
            </a:r>
            <a:endParaRPr lang="en-IN" sz="3600" b="1" dirty="0">
              <a:solidFill>
                <a:schemeClr val="accent3">
                  <a:lumMod val="50000"/>
                </a:schemeClr>
              </a:solidFill>
            </a:endParaRPr>
          </a:p>
        </p:txBody>
      </p:sp>
    </p:spTree>
    <p:extLst>
      <p:ext uri="{BB962C8B-B14F-4D97-AF65-F5344CB8AC3E}">
        <p14:creationId xmlns:p14="http://schemas.microsoft.com/office/powerpoint/2010/main" val="30246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C010-C78B-C6C1-D3AC-0A204311C0A6}"/>
              </a:ext>
            </a:extLst>
          </p:cNvPr>
          <p:cNvSpPr>
            <a:spLocks noGrp="1"/>
          </p:cNvSpPr>
          <p:nvPr>
            <p:ph type="title"/>
          </p:nvPr>
        </p:nvSpPr>
        <p:spPr/>
        <p:txBody>
          <a:bodyPr/>
          <a:lstStyle/>
          <a:p>
            <a:r>
              <a:rPr lang="en-IN" dirty="0"/>
              <a:t>Allais Paradox</a:t>
            </a:r>
          </a:p>
        </p:txBody>
      </p:sp>
      <p:sp>
        <p:nvSpPr>
          <p:cNvPr id="3" name="Content Placeholder 2">
            <a:extLst>
              <a:ext uri="{FF2B5EF4-FFF2-40B4-BE49-F238E27FC236}">
                <a16:creationId xmlns:a16="http://schemas.microsoft.com/office/drawing/2014/main" id="{1EE99C54-F0E4-8FBC-AF5C-F7C0B33CEAAB}"/>
              </a:ext>
            </a:extLst>
          </p:cNvPr>
          <p:cNvSpPr>
            <a:spLocks noGrp="1"/>
          </p:cNvSpPr>
          <p:nvPr>
            <p:ph idx="1"/>
          </p:nvPr>
        </p:nvSpPr>
        <p:spPr/>
        <p:txBody>
          <a:bodyPr/>
          <a:lstStyle/>
          <a:p>
            <a:pPr marL="0" indent="0">
              <a:buNone/>
            </a:pPr>
            <a:r>
              <a:rPr lang="en-US" b="1" dirty="0">
                <a:solidFill>
                  <a:schemeClr val="accent4">
                    <a:lumMod val="75000"/>
                  </a:schemeClr>
                </a:solidFill>
              </a:rPr>
              <a:t>Scenario 1 : You must choose between</a:t>
            </a:r>
            <a:r>
              <a:rPr lang="en-US" dirty="0"/>
              <a:t>:</a:t>
            </a:r>
          </a:p>
          <a:p>
            <a:r>
              <a:rPr lang="en-US" dirty="0"/>
              <a:t>Option A: A guaranteed $1 million.</a:t>
            </a:r>
          </a:p>
          <a:p>
            <a:r>
              <a:rPr lang="en-US" dirty="0"/>
              <a:t>Option B: A 10% chance of winning $5 million, an 89% chance of winning $1 million, and a 1% chance of winning nothing.</a:t>
            </a:r>
          </a:p>
          <a:p>
            <a:pPr marL="0" indent="0">
              <a:buNone/>
            </a:pPr>
            <a:r>
              <a:rPr lang="en-US" b="1" dirty="0">
                <a:solidFill>
                  <a:schemeClr val="accent4">
                    <a:lumMod val="75000"/>
                  </a:schemeClr>
                </a:solidFill>
              </a:rPr>
              <a:t>Scenario 2:You must choose between</a:t>
            </a:r>
            <a:r>
              <a:rPr lang="en-US" dirty="0"/>
              <a:t>:</a:t>
            </a:r>
          </a:p>
          <a:p>
            <a:r>
              <a:rPr lang="en-US" dirty="0"/>
              <a:t>Option C: A 10% chance of winning $5 million and a 90% chance of winning nothing.</a:t>
            </a:r>
          </a:p>
          <a:p>
            <a:r>
              <a:rPr lang="en-US" dirty="0"/>
              <a:t>Option D: An 11% chance of winning $1 million and an 89% chance of winning nothing.</a:t>
            </a:r>
            <a:endParaRPr lang="en-IN" dirty="0"/>
          </a:p>
        </p:txBody>
      </p:sp>
      <p:pic>
        <p:nvPicPr>
          <p:cNvPr id="4" name="Picture 3">
            <a:extLst>
              <a:ext uri="{FF2B5EF4-FFF2-40B4-BE49-F238E27FC236}">
                <a16:creationId xmlns:a16="http://schemas.microsoft.com/office/drawing/2014/main" id="{770FEDF2-2662-4C36-D9E6-67611B965185}"/>
              </a:ext>
            </a:extLst>
          </p:cNvPr>
          <p:cNvPicPr>
            <a:picLocks noChangeAspect="1"/>
          </p:cNvPicPr>
          <p:nvPr/>
        </p:nvPicPr>
        <p:blipFill>
          <a:blip r:embed="rId2"/>
          <a:srcRect l="15333" t="16389" r="15926" b="15555"/>
          <a:stretch/>
        </p:blipFill>
        <p:spPr>
          <a:xfrm>
            <a:off x="8077199" y="71438"/>
            <a:ext cx="3543301" cy="2609850"/>
          </a:xfrm>
          <a:prstGeom prst="rect">
            <a:avLst/>
          </a:prstGeom>
        </p:spPr>
      </p:pic>
    </p:spTree>
    <p:extLst>
      <p:ext uri="{BB962C8B-B14F-4D97-AF65-F5344CB8AC3E}">
        <p14:creationId xmlns:p14="http://schemas.microsoft.com/office/powerpoint/2010/main" val="3125375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3E4CF-B5A3-2904-6F98-FFB503228E40}"/>
              </a:ext>
            </a:extLst>
          </p:cNvPr>
          <p:cNvSpPr>
            <a:spLocks noGrp="1"/>
          </p:cNvSpPr>
          <p:nvPr>
            <p:ph type="title"/>
          </p:nvPr>
        </p:nvSpPr>
        <p:spPr>
          <a:xfrm>
            <a:off x="761803" y="350196"/>
            <a:ext cx="4646904" cy="1624520"/>
          </a:xfrm>
        </p:spPr>
        <p:txBody>
          <a:bodyPr anchor="ctr">
            <a:normAutofit/>
          </a:bodyPr>
          <a:lstStyle/>
          <a:p>
            <a:r>
              <a:rPr lang="en-IN" sz="4000"/>
              <a:t>How People Typically Choose</a:t>
            </a:r>
          </a:p>
        </p:txBody>
      </p:sp>
      <p:pic>
        <p:nvPicPr>
          <p:cNvPr id="4" name="Picture 3">
            <a:extLst>
              <a:ext uri="{FF2B5EF4-FFF2-40B4-BE49-F238E27FC236}">
                <a16:creationId xmlns:a16="http://schemas.microsoft.com/office/drawing/2014/main" id="{23726F95-C138-1FFD-6CF7-744A10B19A4E}"/>
              </a:ext>
            </a:extLst>
          </p:cNvPr>
          <p:cNvPicPr>
            <a:picLocks noChangeAspect="1"/>
          </p:cNvPicPr>
          <p:nvPr/>
        </p:nvPicPr>
        <p:blipFill>
          <a:blip r:embed="rId2"/>
          <a:srcRect l="4600" r="6411"/>
          <a:stretch/>
        </p:blipFill>
        <p:spPr>
          <a:xfrm>
            <a:off x="761803" y="1974716"/>
            <a:ext cx="4646903" cy="4572002"/>
          </a:xfrm>
          <a:prstGeom prst="rect">
            <a:avLst/>
          </a:prstGeom>
        </p:spPr>
      </p:pic>
      <p:sp>
        <p:nvSpPr>
          <p:cNvPr id="7" name="Content Placeholder 2">
            <a:extLst>
              <a:ext uri="{FF2B5EF4-FFF2-40B4-BE49-F238E27FC236}">
                <a16:creationId xmlns:a16="http://schemas.microsoft.com/office/drawing/2014/main" id="{1F849525-9184-A8C3-C3DF-48D29EFD74BA}"/>
              </a:ext>
            </a:extLst>
          </p:cNvPr>
          <p:cNvSpPr>
            <a:spLocks noGrp="1"/>
          </p:cNvSpPr>
          <p:nvPr>
            <p:ph idx="1"/>
          </p:nvPr>
        </p:nvSpPr>
        <p:spPr>
          <a:xfrm>
            <a:off x="6096000" y="892174"/>
            <a:ext cx="5252568" cy="5654544"/>
          </a:xfrm>
        </p:spPr>
        <p:txBody>
          <a:bodyPr anchor="ctr">
            <a:noAutofit/>
          </a:bodyPr>
          <a:lstStyle/>
          <a:p>
            <a:pPr marL="0" indent="0">
              <a:buNone/>
            </a:pPr>
            <a:r>
              <a:rPr lang="en-US" sz="4000" dirty="0"/>
              <a:t>In Scenario 1, most people prefer Option A (the sure $1 million).</a:t>
            </a:r>
          </a:p>
          <a:p>
            <a:pPr marL="0" indent="0">
              <a:buNone/>
            </a:pPr>
            <a:r>
              <a:rPr lang="en-US" sz="4000" dirty="0"/>
              <a:t>In Scenario 2, most people prefer Option C (higher potential reward).</a:t>
            </a:r>
            <a:endParaRPr lang="en-IN" sz="4000" dirty="0"/>
          </a:p>
        </p:txBody>
      </p:sp>
    </p:spTree>
    <p:extLst>
      <p:ext uri="{BB962C8B-B14F-4D97-AF65-F5344CB8AC3E}">
        <p14:creationId xmlns:p14="http://schemas.microsoft.com/office/powerpoint/2010/main" val="229337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80">
                                          <p:stCondLst>
                                            <p:cond delay="0"/>
                                          </p:stCondLst>
                                        </p:cTn>
                                        <p:tgtEl>
                                          <p:spTgt spid="7">
                                            <p:txEl>
                                              <p:pRg st="0" end="0"/>
                                            </p:txEl>
                                          </p:spTgt>
                                        </p:tgtEl>
                                      </p:cBhvr>
                                    </p:animEffect>
                                    <p:anim calcmode="lin" valueType="num">
                                      <p:cBhvr>
                                        <p:cTn id="16"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7">
                                            <p:txEl>
                                              <p:pRg st="0" end="0"/>
                                            </p:txEl>
                                          </p:spTgt>
                                        </p:tgtEl>
                                      </p:cBhvr>
                                      <p:to x="100000" y="60000"/>
                                    </p:animScale>
                                    <p:animScale>
                                      <p:cBhvr>
                                        <p:cTn id="22" dur="166" decel="50000">
                                          <p:stCondLst>
                                            <p:cond delay="676"/>
                                          </p:stCondLst>
                                        </p:cTn>
                                        <p:tgtEl>
                                          <p:spTgt spid="7">
                                            <p:txEl>
                                              <p:pRg st="0" end="0"/>
                                            </p:txEl>
                                          </p:spTgt>
                                        </p:tgtEl>
                                      </p:cBhvr>
                                      <p:to x="100000" y="100000"/>
                                    </p:animScale>
                                    <p:animScale>
                                      <p:cBhvr>
                                        <p:cTn id="23" dur="26">
                                          <p:stCondLst>
                                            <p:cond delay="1312"/>
                                          </p:stCondLst>
                                        </p:cTn>
                                        <p:tgtEl>
                                          <p:spTgt spid="7">
                                            <p:txEl>
                                              <p:pRg st="0" end="0"/>
                                            </p:txEl>
                                          </p:spTgt>
                                        </p:tgtEl>
                                      </p:cBhvr>
                                      <p:to x="100000" y="80000"/>
                                    </p:animScale>
                                    <p:animScale>
                                      <p:cBhvr>
                                        <p:cTn id="24" dur="166" decel="50000">
                                          <p:stCondLst>
                                            <p:cond delay="1338"/>
                                          </p:stCondLst>
                                        </p:cTn>
                                        <p:tgtEl>
                                          <p:spTgt spid="7">
                                            <p:txEl>
                                              <p:pRg st="0" end="0"/>
                                            </p:txEl>
                                          </p:spTgt>
                                        </p:tgtEl>
                                      </p:cBhvr>
                                      <p:to x="100000" y="100000"/>
                                    </p:animScale>
                                    <p:animScale>
                                      <p:cBhvr>
                                        <p:cTn id="25" dur="26">
                                          <p:stCondLst>
                                            <p:cond delay="1642"/>
                                          </p:stCondLst>
                                        </p:cTn>
                                        <p:tgtEl>
                                          <p:spTgt spid="7">
                                            <p:txEl>
                                              <p:pRg st="0" end="0"/>
                                            </p:txEl>
                                          </p:spTgt>
                                        </p:tgtEl>
                                      </p:cBhvr>
                                      <p:to x="100000" y="90000"/>
                                    </p:animScale>
                                    <p:animScale>
                                      <p:cBhvr>
                                        <p:cTn id="26" dur="166" decel="50000">
                                          <p:stCondLst>
                                            <p:cond delay="1668"/>
                                          </p:stCondLst>
                                        </p:cTn>
                                        <p:tgtEl>
                                          <p:spTgt spid="7">
                                            <p:txEl>
                                              <p:pRg st="0" end="0"/>
                                            </p:txEl>
                                          </p:spTgt>
                                        </p:tgtEl>
                                      </p:cBhvr>
                                      <p:to x="100000" y="100000"/>
                                    </p:animScale>
                                    <p:animScale>
                                      <p:cBhvr>
                                        <p:cTn id="27" dur="26">
                                          <p:stCondLst>
                                            <p:cond delay="1808"/>
                                          </p:stCondLst>
                                        </p:cTn>
                                        <p:tgtEl>
                                          <p:spTgt spid="7">
                                            <p:txEl>
                                              <p:pRg st="0" end="0"/>
                                            </p:txEl>
                                          </p:spTgt>
                                        </p:tgtEl>
                                      </p:cBhvr>
                                      <p:to x="100000" y="95000"/>
                                    </p:animScale>
                                    <p:animScale>
                                      <p:cBhvr>
                                        <p:cTn id="28" dur="166" decel="50000">
                                          <p:stCondLst>
                                            <p:cond delay="1834"/>
                                          </p:stCondLst>
                                        </p:cTn>
                                        <p:tgtEl>
                                          <p:spTgt spid="7">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wipe(down)">
                                      <p:cBhvr>
                                        <p:cTn id="33" dur="580">
                                          <p:stCondLst>
                                            <p:cond delay="0"/>
                                          </p:stCondLst>
                                        </p:cTn>
                                        <p:tgtEl>
                                          <p:spTgt spid="7">
                                            <p:txEl>
                                              <p:pRg st="1" end="1"/>
                                            </p:txEl>
                                          </p:spTgt>
                                        </p:tgtEl>
                                      </p:cBhvr>
                                    </p:animEffect>
                                    <p:anim calcmode="lin" valueType="num">
                                      <p:cBhvr>
                                        <p:cTn id="34" dur="1822" tmFilter="0,0; 0.14,0.36; 0.43,0.73; 0.71,0.91; 1.0,1.0">
                                          <p:stCondLst>
                                            <p:cond delay="0"/>
                                          </p:stCondLst>
                                        </p:cTn>
                                        <p:tgtEl>
                                          <p:spTgt spid="7">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7">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7">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7">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7">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7">
                                            <p:txEl>
                                              <p:pRg st="1" end="1"/>
                                            </p:txEl>
                                          </p:spTgt>
                                        </p:tgtEl>
                                      </p:cBhvr>
                                      <p:to x="100000" y="60000"/>
                                    </p:animScale>
                                    <p:animScale>
                                      <p:cBhvr>
                                        <p:cTn id="40" dur="166" decel="50000">
                                          <p:stCondLst>
                                            <p:cond delay="676"/>
                                          </p:stCondLst>
                                        </p:cTn>
                                        <p:tgtEl>
                                          <p:spTgt spid="7">
                                            <p:txEl>
                                              <p:pRg st="1" end="1"/>
                                            </p:txEl>
                                          </p:spTgt>
                                        </p:tgtEl>
                                      </p:cBhvr>
                                      <p:to x="100000" y="100000"/>
                                    </p:animScale>
                                    <p:animScale>
                                      <p:cBhvr>
                                        <p:cTn id="41" dur="26">
                                          <p:stCondLst>
                                            <p:cond delay="1312"/>
                                          </p:stCondLst>
                                        </p:cTn>
                                        <p:tgtEl>
                                          <p:spTgt spid="7">
                                            <p:txEl>
                                              <p:pRg st="1" end="1"/>
                                            </p:txEl>
                                          </p:spTgt>
                                        </p:tgtEl>
                                      </p:cBhvr>
                                      <p:to x="100000" y="80000"/>
                                    </p:animScale>
                                    <p:animScale>
                                      <p:cBhvr>
                                        <p:cTn id="42" dur="166" decel="50000">
                                          <p:stCondLst>
                                            <p:cond delay="1338"/>
                                          </p:stCondLst>
                                        </p:cTn>
                                        <p:tgtEl>
                                          <p:spTgt spid="7">
                                            <p:txEl>
                                              <p:pRg st="1" end="1"/>
                                            </p:txEl>
                                          </p:spTgt>
                                        </p:tgtEl>
                                      </p:cBhvr>
                                      <p:to x="100000" y="100000"/>
                                    </p:animScale>
                                    <p:animScale>
                                      <p:cBhvr>
                                        <p:cTn id="43" dur="26">
                                          <p:stCondLst>
                                            <p:cond delay="1642"/>
                                          </p:stCondLst>
                                        </p:cTn>
                                        <p:tgtEl>
                                          <p:spTgt spid="7">
                                            <p:txEl>
                                              <p:pRg st="1" end="1"/>
                                            </p:txEl>
                                          </p:spTgt>
                                        </p:tgtEl>
                                      </p:cBhvr>
                                      <p:to x="100000" y="90000"/>
                                    </p:animScale>
                                    <p:animScale>
                                      <p:cBhvr>
                                        <p:cTn id="44" dur="166" decel="50000">
                                          <p:stCondLst>
                                            <p:cond delay="1668"/>
                                          </p:stCondLst>
                                        </p:cTn>
                                        <p:tgtEl>
                                          <p:spTgt spid="7">
                                            <p:txEl>
                                              <p:pRg st="1" end="1"/>
                                            </p:txEl>
                                          </p:spTgt>
                                        </p:tgtEl>
                                      </p:cBhvr>
                                      <p:to x="100000" y="100000"/>
                                    </p:animScale>
                                    <p:animScale>
                                      <p:cBhvr>
                                        <p:cTn id="45" dur="26">
                                          <p:stCondLst>
                                            <p:cond delay="1808"/>
                                          </p:stCondLst>
                                        </p:cTn>
                                        <p:tgtEl>
                                          <p:spTgt spid="7">
                                            <p:txEl>
                                              <p:pRg st="1" end="1"/>
                                            </p:txEl>
                                          </p:spTgt>
                                        </p:tgtEl>
                                      </p:cBhvr>
                                      <p:to x="100000" y="95000"/>
                                    </p:animScale>
                                    <p:animScale>
                                      <p:cBhvr>
                                        <p:cTn id="46" dur="166" decel="50000">
                                          <p:stCondLst>
                                            <p:cond delay="1834"/>
                                          </p:stCondLst>
                                        </p:cTn>
                                        <p:tgtEl>
                                          <p:spTgt spid="7">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B64C9-795F-9423-C663-01BD90CE5966}"/>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Why Is This Irrational?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9CF3ED-1AED-6B9A-F405-E9F5DD40F240}"/>
              </a:ext>
            </a:extLst>
          </p:cNvPr>
          <p:cNvSpPr>
            <a:spLocks noGrp="1"/>
          </p:cNvSpPr>
          <p:nvPr>
            <p:ph idx="1"/>
          </p:nvPr>
        </p:nvSpPr>
        <p:spPr>
          <a:xfrm>
            <a:off x="4167272" y="133350"/>
            <a:ext cx="7466563" cy="6724650"/>
          </a:xfrm>
        </p:spPr>
        <p:txBody>
          <a:bodyPr anchor="ctr">
            <a:normAutofit lnSpcReduction="10000"/>
          </a:bodyPr>
          <a:lstStyle/>
          <a:p>
            <a:r>
              <a:rPr lang="en-US" dirty="0"/>
              <a:t>According to Expected Utility Theory, choices should be consistent, meaning that if someone chooses Option A in Scenario 1, they should choose Option D in Scenario 2 (since the probabilities are proportionally the same).</a:t>
            </a:r>
          </a:p>
          <a:p>
            <a:r>
              <a:rPr lang="en-US" dirty="0"/>
              <a:t>However, people switch their choices due to certainty effect: In Scenario 1, people overvalue the certainty of getting $1 million. In Scenario 2, when certainty is removed, they focus on maximizing potential gains, even if probabilities are low.</a:t>
            </a:r>
          </a:p>
          <a:p>
            <a:r>
              <a:rPr lang="en-US" dirty="0"/>
              <a:t>This paradox challenges the fundamental assumption of rational choice theory by showing that people's decisions depend on how probabilities are framed, rather than strictly on expected value calculations</a:t>
            </a:r>
            <a:r>
              <a:rPr lang="en-US" sz="2200" dirty="0"/>
              <a:t>.</a:t>
            </a:r>
            <a:endParaRPr lang="en-IN" sz="2200" dirty="0"/>
          </a:p>
        </p:txBody>
      </p:sp>
    </p:spTree>
    <p:extLst>
      <p:ext uri="{BB962C8B-B14F-4D97-AF65-F5344CB8AC3E}">
        <p14:creationId xmlns:p14="http://schemas.microsoft.com/office/powerpoint/2010/main" val="1108750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0C2B-D2D5-5409-E7B0-7DD524B227EB}"/>
              </a:ext>
            </a:extLst>
          </p:cNvPr>
          <p:cNvSpPr>
            <a:spLocks noGrp="1"/>
          </p:cNvSpPr>
          <p:nvPr>
            <p:ph type="title"/>
          </p:nvPr>
        </p:nvSpPr>
        <p:spPr/>
        <p:txBody>
          <a:bodyPr/>
          <a:lstStyle/>
          <a:p>
            <a:r>
              <a:rPr lang="en-US" dirty="0"/>
              <a:t>Recent Real-World Examples of the Allais Paradox</a:t>
            </a:r>
            <a:endParaRPr lang="en-IN" dirty="0"/>
          </a:p>
        </p:txBody>
      </p:sp>
      <p:sp>
        <p:nvSpPr>
          <p:cNvPr id="3" name="Content Placeholder 2">
            <a:extLst>
              <a:ext uri="{FF2B5EF4-FFF2-40B4-BE49-F238E27FC236}">
                <a16:creationId xmlns:a16="http://schemas.microsoft.com/office/drawing/2014/main" id="{5AC31CEC-2B37-CFC0-4B89-75556D5C0146}"/>
              </a:ext>
            </a:extLst>
          </p:cNvPr>
          <p:cNvSpPr>
            <a:spLocks noGrp="1"/>
          </p:cNvSpPr>
          <p:nvPr>
            <p:ph idx="1"/>
          </p:nvPr>
        </p:nvSpPr>
        <p:spPr/>
        <p:txBody>
          <a:bodyPr/>
          <a:lstStyle/>
          <a:p>
            <a:r>
              <a:rPr lang="en-US" b="1" dirty="0">
                <a:solidFill>
                  <a:schemeClr val="accent3"/>
                </a:solidFill>
              </a:rPr>
              <a:t> Lottery vs. Insurance </a:t>
            </a:r>
            <a:r>
              <a:rPr lang="en-US" dirty="0"/>
              <a:t>(2023 Study on Risk Preferences)A study in 2023 found that people frequently overpay for insurance (due to certainty effect) while simultaneously purchasing lottery tickets, even when the probabilities of both events suggest the opposite behavior.</a:t>
            </a:r>
          </a:p>
          <a:p>
            <a:r>
              <a:rPr lang="en-US" b="1" dirty="0">
                <a:solidFill>
                  <a:schemeClr val="accent3"/>
                </a:solidFill>
              </a:rPr>
              <a:t>Insurance</a:t>
            </a:r>
            <a:r>
              <a:rPr lang="en-US" dirty="0"/>
              <a:t>: Many people overpay for extended warranties on electronics, despite the low probability of needing repairs.</a:t>
            </a:r>
          </a:p>
          <a:p>
            <a:r>
              <a:rPr lang="en-US" b="1" dirty="0">
                <a:solidFill>
                  <a:schemeClr val="accent3"/>
                </a:solidFill>
              </a:rPr>
              <a:t>Lotteries</a:t>
            </a:r>
            <a:r>
              <a:rPr lang="en-US" dirty="0"/>
              <a:t>: The same people spend money on lotteries, despite near-zero probability of winning, because they are drawn to the small chance of a huge gain.</a:t>
            </a:r>
            <a:endParaRPr lang="en-IN" dirty="0"/>
          </a:p>
        </p:txBody>
      </p:sp>
    </p:spTree>
    <p:extLst>
      <p:ext uri="{BB962C8B-B14F-4D97-AF65-F5344CB8AC3E}">
        <p14:creationId xmlns:p14="http://schemas.microsoft.com/office/powerpoint/2010/main" val="4137701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A8F-7136-E5DE-0281-EA7F5EAB4C12}"/>
              </a:ext>
            </a:extLst>
          </p:cNvPr>
          <p:cNvSpPr>
            <a:spLocks noGrp="1"/>
          </p:cNvSpPr>
          <p:nvPr>
            <p:ph type="title"/>
          </p:nvPr>
        </p:nvSpPr>
        <p:spPr>
          <a:xfrm>
            <a:off x="876694" y="361951"/>
            <a:ext cx="4234393" cy="1066799"/>
          </a:xfrm>
        </p:spPr>
        <p:txBody>
          <a:bodyPr anchor="b">
            <a:normAutofit/>
          </a:bodyPr>
          <a:lstStyle/>
          <a:p>
            <a:r>
              <a:rPr lang="en-US" sz="3200"/>
              <a:t>Investment Behavior in Stock Markets</a:t>
            </a:r>
            <a:endParaRPr lang="en-IN" sz="3200" dirty="0"/>
          </a:p>
        </p:txBody>
      </p:sp>
      <p:sp>
        <p:nvSpPr>
          <p:cNvPr id="3" name="Content Placeholder 2">
            <a:extLst>
              <a:ext uri="{FF2B5EF4-FFF2-40B4-BE49-F238E27FC236}">
                <a16:creationId xmlns:a16="http://schemas.microsoft.com/office/drawing/2014/main" id="{35BB1DD2-63F7-C550-42E3-1C70A15CA61E}"/>
              </a:ext>
            </a:extLst>
          </p:cNvPr>
          <p:cNvSpPr>
            <a:spLocks noGrp="1"/>
          </p:cNvSpPr>
          <p:nvPr>
            <p:ph idx="1"/>
          </p:nvPr>
        </p:nvSpPr>
        <p:spPr>
          <a:xfrm>
            <a:off x="476250" y="1714500"/>
            <a:ext cx="4634837" cy="4266808"/>
          </a:xfrm>
        </p:spPr>
        <p:txBody>
          <a:bodyPr anchor="t">
            <a:normAutofit fontScale="85000" lnSpcReduction="10000"/>
          </a:bodyPr>
          <a:lstStyle/>
          <a:p>
            <a:pPr>
              <a:buFont typeface="Wingdings" panose="05000000000000000000" pitchFamily="2" charset="2"/>
              <a:buChar char="ü"/>
            </a:pPr>
            <a:r>
              <a:rPr lang="en-US" sz="3200" dirty="0"/>
              <a:t>A 2022 study found that: Investors avoid selling profitable stocks too early (due to loss aversion and certainty effect).</a:t>
            </a:r>
          </a:p>
          <a:p>
            <a:pPr>
              <a:buFont typeface="Wingdings" panose="05000000000000000000" pitchFamily="2" charset="2"/>
              <a:buChar char="ü"/>
            </a:pPr>
            <a:r>
              <a:rPr lang="en-US" sz="3200" dirty="0"/>
              <a:t>However, when presented with high-risk stocks with very low chances of extreme returns, they over-invest, behaving inconsistently with expected utility principles.</a:t>
            </a:r>
          </a:p>
          <a:p>
            <a:endParaRPr lang="en-US" sz="3200" dirty="0"/>
          </a:p>
          <a:p>
            <a:endParaRPr lang="en-IN" sz="2000" dirty="0"/>
          </a:p>
        </p:txBody>
      </p:sp>
      <p:pic>
        <p:nvPicPr>
          <p:cNvPr id="4" name="Picture 3">
            <a:extLst>
              <a:ext uri="{FF2B5EF4-FFF2-40B4-BE49-F238E27FC236}">
                <a16:creationId xmlns:a16="http://schemas.microsoft.com/office/drawing/2014/main" id="{5ED26476-F5BF-E441-97B2-4361260C0383}"/>
              </a:ext>
            </a:extLst>
          </p:cNvPr>
          <p:cNvPicPr>
            <a:picLocks noChangeAspect="1"/>
          </p:cNvPicPr>
          <p:nvPr/>
        </p:nvPicPr>
        <p:blipFill>
          <a:blip r:embed="rId2"/>
          <a:srcRect l="19185" r="8011" b="1"/>
          <a:stretch/>
        </p:blipFill>
        <p:spPr>
          <a:xfrm>
            <a:off x="5854890" y="877414"/>
            <a:ext cx="5453545" cy="4984683"/>
          </a:xfrm>
          <a:prstGeom prst="rect">
            <a:avLst/>
          </a:prstGeom>
        </p:spPr>
      </p:pic>
      <p:grpSp>
        <p:nvGrpSpPr>
          <p:cNvPr id="19" name="Group 18">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316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D83C9-9B74-629B-4E01-871121A86765}"/>
              </a:ext>
            </a:extLst>
          </p:cNvPr>
          <p:cNvSpPr>
            <a:spLocks noGrp="1"/>
          </p:cNvSpPr>
          <p:nvPr>
            <p:ph type="title"/>
          </p:nvPr>
        </p:nvSpPr>
        <p:spPr>
          <a:xfrm>
            <a:off x="640080" y="325369"/>
            <a:ext cx="6846570" cy="1956841"/>
          </a:xfrm>
        </p:spPr>
        <p:txBody>
          <a:bodyPr anchor="b">
            <a:normAutofit/>
          </a:bodyPr>
          <a:lstStyle/>
          <a:p>
            <a:r>
              <a:rPr lang="en-IN" sz="4200"/>
              <a:t> COVID-19 Vaccination Decisions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BDF173-7CF1-094D-36D4-4DBE52040258}"/>
              </a:ext>
            </a:extLst>
          </p:cNvPr>
          <p:cNvSpPr>
            <a:spLocks noGrp="1"/>
          </p:cNvSpPr>
          <p:nvPr>
            <p:ph idx="1"/>
          </p:nvPr>
        </p:nvSpPr>
        <p:spPr>
          <a:xfrm>
            <a:off x="640080" y="2872899"/>
            <a:ext cx="10218420" cy="3320668"/>
          </a:xfrm>
        </p:spPr>
        <p:txBody>
          <a:bodyPr>
            <a:noAutofit/>
          </a:bodyPr>
          <a:lstStyle/>
          <a:p>
            <a:r>
              <a:rPr lang="en-US" sz="3600" dirty="0"/>
              <a:t>During the pandemic, many individuals hesitated to take vaccines due to overweighting the low probability of side effects, while ignoring the much higher probability of severe illness. This follows the Allais paradox, where people overvalue certainty (avoiding the vaccine risk) over a rational probability-based choice.</a:t>
            </a:r>
            <a:endParaRPr lang="en-IN" sz="3600" dirty="0"/>
          </a:p>
        </p:txBody>
      </p:sp>
      <p:pic>
        <p:nvPicPr>
          <p:cNvPr id="4" name="Picture 3">
            <a:extLst>
              <a:ext uri="{FF2B5EF4-FFF2-40B4-BE49-F238E27FC236}">
                <a16:creationId xmlns:a16="http://schemas.microsoft.com/office/drawing/2014/main" id="{41AD4DCF-DD8B-808A-F5D0-76DF075702F7}"/>
              </a:ext>
            </a:extLst>
          </p:cNvPr>
          <p:cNvPicPr>
            <a:picLocks noChangeAspect="1"/>
          </p:cNvPicPr>
          <p:nvPr/>
        </p:nvPicPr>
        <p:blipFill>
          <a:blip r:embed="rId2"/>
          <a:srcRect l="23635" r="19944"/>
          <a:stretch/>
        </p:blipFill>
        <p:spPr>
          <a:xfrm>
            <a:off x="7945323" y="325369"/>
            <a:ext cx="3294178" cy="227991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1524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F9E1B-456E-5227-2B09-C11F2E204252}"/>
              </a:ext>
            </a:extLst>
          </p:cNvPr>
          <p:cNvSpPr>
            <a:spLocks noGrp="1"/>
          </p:cNvSpPr>
          <p:nvPr>
            <p:ph type="title"/>
          </p:nvPr>
        </p:nvSpPr>
        <p:spPr>
          <a:xfrm>
            <a:off x="572493" y="238539"/>
            <a:ext cx="11018520" cy="1434415"/>
          </a:xfrm>
        </p:spPr>
        <p:txBody>
          <a:bodyPr anchor="b">
            <a:normAutofit/>
          </a:bodyPr>
          <a:lstStyle/>
          <a:p>
            <a:r>
              <a:rPr lang="en-IN" sz="5400"/>
              <a:t>The Ellsberg paradox</a:t>
            </a:r>
            <a:endParaRPr lang="en-IN" sz="5400" dirty="0"/>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0145EC-6F73-7A6D-6166-59AA94148309}"/>
              </a:ext>
            </a:extLst>
          </p:cNvPr>
          <p:cNvSpPr>
            <a:spLocks noGrp="1"/>
          </p:cNvSpPr>
          <p:nvPr>
            <p:ph idx="1"/>
          </p:nvPr>
        </p:nvSpPr>
        <p:spPr>
          <a:xfrm>
            <a:off x="572493" y="1911493"/>
            <a:ext cx="6713552" cy="4581578"/>
          </a:xfrm>
        </p:spPr>
        <p:txBody>
          <a:bodyPr anchor="t">
            <a:noAutofit/>
          </a:bodyPr>
          <a:lstStyle/>
          <a:p>
            <a:pPr marL="0" indent="0">
              <a:buNone/>
            </a:pPr>
            <a:r>
              <a:rPr lang="en-US"/>
              <a:t>The Ellsberg Paradox, introduced by Daniel Ellsberg in 1961, highlights people's preference for known risks over ambiguous (unknown) risks, contradicting expected utility theory. </a:t>
            </a:r>
          </a:p>
          <a:p>
            <a:pPr marL="0" indent="0">
              <a:buNone/>
            </a:pPr>
            <a:r>
              <a:rPr lang="en-US"/>
              <a:t>This paradox demonstrates ambiguity aversion, where individuals tend to choose options with known probabilities rather than those with uncertain probabilities, even when expected values are similar.</a:t>
            </a:r>
          </a:p>
          <a:p>
            <a:pPr marL="0" indent="0">
              <a:buNone/>
            </a:pPr>
            <a:r>
              <a:rPr lang="en-US" b="1"/>
              <a:t>"A known devil is better than an unknown angel"</a:t>
            </a:r>
            <a:endParaRPr lang="en-IN" b="1" dirty="0"/>
          </a:p>
        </p:txBody>
      </p:sp>
      <p:pic>
        <p:nvPicPr>
          <p:cNvPr id="4" name="Picture 3">
            <a:extLst>
              <a:ext uri="{FF2B5EF4-FFF2-40B4-BE49-F238E27FC236}">
                <a16:creationId xmlns:a16="http://schemas.microsoft.com/office/drawing/2014/main" id="{78909A00-0B88-AF0D-2B73-A644A6A19167}"/>
              </a:ext>
            </a:extLst>
          </p:cNvPr>
          <p:cNvPicPr>
            <a:picLocks noChangeAspect="1"/>
          </p:cNvPicPr>
          <p:nvPr/>
        </p:nvPicPr>
        <p:blipFill>
          <a:blip r:embed="rId2"/>
          <a:srcRect r="3792" b="-3"/>
          <a:stretch/>
        </p:blipFill>
        <p:spPr>
          <a:xfrm>
            <a:off x="7675658" y="1744997"/>
            <a:ext cx="4211542" cy="4874463"/>
          </a:xfrm>
          <a:prstGeom prst="rect">
            <a:avLst/>
          </a:prstGeom>
        </p:spPr>
      </p:pic>
    </p:spTree>
    <p:extLst>
      <p:ext uri="{BB962C8B-B14F-4D97-AF65-F5344CB8AC3E}">
        <p14:creationId xmlns:p14="http://schemas.microsoft.com/office/powerpoint/2010/main" val="3792445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70B24-EBBB-345D-C545-8B23BDDDA7C2}"/>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Real world examples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65E482-3279-279C-AAF4-22271BE1D75B}"/>
              </a:ext>
            </a:extLst>
          </p:cNvPr>
          <p:cNvSpPr>
            <a:spLocks noGrp="1"/>
          </p:cNvSpPr>
          <p:nvPr>
            <p:ph idx="1"/>
          </p:nvPr>
        </p:nvSpPr>
        <p:spPr>
          <a:xfrm>
            <a:off x="4447308" y="591344"/>
            <a:ext cx="6906491" cy="5585619"/>
          </a:xfrm>
        </p:spPr>
        <p:txBody>
          <a:bodyPr anchor="ctr">
            <a:noAutofit/>
          </a:bodyPr>
          <a:lstStyle/>
          <a:p>
            <a:pPr marL="0" indent="0">
              <a:buNone/>
            </a:pPr>
            <a:r>
              <a:rPr lang="en-US" sz="3600" b="1" dirty="0"/>
              <a:t>Example: Cryptocurrency vs. Traditional Investments (2023 Study on Risk Preferences)</a:t>
            </a:r>
          </a:p>
          <a:p>
            <a:pPr marL="0" indent="0">
              <a:buNone/>
            </a:pPr>
            <a:r>
              <a:rPr lang="en-US" sz="3600" dirty="0"/>
              <a:t>Many investors avoid Bitcoin and cryptocurrencies because they perceive the risks as ambiguous, even though the historical average return is higher than traditional stocks. Instead, they prefer low-yield bonds or index funds, despite inflation reducing their real value.</a:t>
            </a:r>
            <a:endParaRPr lang="en-IN" sz="3600" dirty="0"/>
          </a:p>
        </p:txBody>
      </p:sp>
    </p:spTree>
    <p:extLst>
      <p:ext uri="{BB962C8B-B14F-4D97-AF65-F5344CB8AC3E}">
        <p14:creationId xmlns:p14="http://schemas.microsoft.com/office/powerpoint/2010/main" val="363692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227069-7786-E201-6297-71991B49EC92}"/>
              </a:ext>
            </a:extLst>
          </p:cNvPr>
          <p:cNvSpPr>
            <a:spLocks noGrp="1"/>
          </p:cNvSpPr>
          <p:nvPr>
            <p:ph idx="1"/>
          </p:nvPr>
        </p:nvSpPr>
        <p:spPr>
          <a:xfrm>
            <a:off x="857251" y="152400"/>
            <a:ext cx="6810374" cy="5963735"/>
          </a:xfrm>
        </p:spPr>
        <p:txBody>
          <a:bodyPr>
            <a:normAutofit/>
          </a:bodyPr>
          <a:lstStyle/>
          <a:p>
            <a:pPr marL="0" indent="0">
              <a:buNone/>
            </a:pPr>
            <a:r>
              <a:rPr lang="en-US" sz="3600" b="1" dirty="0"/>
              <a:t>Example 2. Job Market and Career Choices</a:t>
            </a:r>
          </a:p>
          <a:p>
            <a:pPr marL="0" indent="0">
              <a:buNone/>
            </a:pPr>
            <a:r>
              <a:rPr lang="en-US" sz="3600" dirty="0"/>
              <a:t>Many individuals prefer a stable low-paying job over a high-paying startup position, fearing the uncertainty of job security. Even when presented with data showing startups often offer higher long-term earnings, people avoid them due to ambiguity aversion.</a:t>
            </a:r>
            <a:endParaRPr lang="en-IN" sz="3600" dirty="0"/>
          </a:p>
        </p:txBody>
      </p:sp>
      <p:pic>
        <p:nvPicPr>
          <p:cNvPr id="4" name="Picture 3">
            <a:extLst>
              <a:ext uri="{FF2B5EF4-FFF2-40B4-BE49-F238E27FC236}">
                <a16:creationId xmlns:a16="http://schemas.microsoft.com/office/drawing/2014/main" id="{3357D38E-EA16-5231-C4C7-A21E756B7CCD}"/>
              </a:ext>
            </a:extLst>
          </p:cNvPr>
          <p:cNvPicPr>
            <a:picLocks noChangeAspect="1"/>
          </p:cNvPicPr>
          <p:nvPr/>
        </p:nvPicPr>
        <p:blipFill>
          <a:blip r:embed="rId2"/>
          <a:stretch>
            <a:fillRect/>
          </a:stretch>
        </p:blipFill>
        <p:spPr>
          <a:xfrm>
            <a:off x="7639050" y="1143000"/>
            <a:ext cx="3868822" cy="4155367"/>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6138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7ADE7FB-64C5-B0D5-F9C3-9C85C6B5F4EE}"/>
              </a:ext>
            </a:extLst>
          </p:cNvPr>
          <p:cNvSpPr>
            <a:spLocks noGrp="1"/>
          </p:cNvSpPr>
          <p:nvPr>
            <p:ph type="title"/>
          </p:nvPr>
        </p:nvSpPr>
        <p:spPr>
          <a:xfrm>
            <a:off x="838200" y="643467"/>
            <a:ext cx="2951205" cy="5571066"/>
          </a:xfrm>
        </p:spPr>
        <p:txBody>
          <a:bodyPr>
            <a:normAutofit/>
          </a:bodyPr>
          <a:lstStyle/>
          <a:p>
            <a:r>
              <a:rPr lang="en-IN" sz="4100">
                <a:solidFill>
                  <a:srgbClr val="FFFFFF"/>
                </a:solidFill>
              </a:rPr>
              <a:t>Applications</a:t>
            </a:r>
          </a:p>
        </p:txBody>
      </p:sp>
      <p:graphicFrame>
        <p:nvGraphicFramePr>
          <p:cNvPr id="5" name="Content Placeholder 2">
            <a:extLst>
              <a:ext uri="{FF2B5EF4-FFF2-40B4-BE49-F238E27FC236}">
                <a16:creationId xmlns:a16="http://schemas.microsoft.com/office/drawing/2014/main" id="{8520C109-0724-1D7B-D1E6-9D4A109C4F83}"/>
              </a:ext>
            </a:extLst>
          </p:cNvPr>
          <p:cNvGraphicFramePr>
            <a:graphicFrameLocks noGrp="1"/>
          </p:cNvGraphicFramePr>
          <p:nvPr>
            <p:ph idx="1"/>
            <p:extLst>
              <p:ext uri="{D42A27DB-BD31-4B8C-83A1-F6EECF244321}">
                <p14:modId xmlns:p14="http://schemas.microsoft.com/office/powerpoint/2010/main" val="194225311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47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B2259-3497-828C-3229-5C134E9CD3A4}"/>
              </a:ext>
            </a:extLst>
          </p:cNvPr>
          <p:cNvPicPr>
            <a:picLocks noChangeAspect="1"/>
          </p:cNvPicPr>
          <p:nvPr/>
        </p:nvPicPr>
        <p:blipFill>
          <a:blip r:embed="rId2"/>
          <a:stretch>
            <a:fillRect/>
          </a:stretch>
        </p:blipFill>
        <p:spPr>
          <a:xfrm>
            <a:off x="6485792" y="857250"/>
            <a:ext cx="5363308" cy="5581650"/>
          </a:xfrm>
          <a:prstGeom prst="rect">
            <a:avLst/>
          </a:prstGeom>
        </p:spPr>
      </p:pic>
      <p:cxnSp>
        <p:nvCxnSpPr>
          <p:cNvPr id="9" name="Straight Connector 8">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FC2A00"/>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8E9C0AB-6BD2-98EF-756C-F45B7662A4D6}"/>
              </a:ext>
            </a:extLst>
          </p:cNvPr>
          <p:cNvPicPr>
            <a:picLocks noGrp="1" noChangeAspect="1"/>
          </p:cNvPicPr>
          <p:nvPr>
            <p:ph idx="1"/>
          </p:nvPr>
        </p:nvPicPr>
        <p:blipFill>
          <a:blip r:embed="rId3"/>
          <a:srcRect t="19"/>
          <a:stretch/>
        </p:blipFill>
        <p:spPr>
          <a:xfrm>
            <a:off x="342900" y="857250"/>
            <a:ext cx="5508655" cy="5162550"/>
          </a:xfrm>
          <a:prstGeom prst="rect">
            <a:avLst/>
          </a:prstGeom>
        </p:spPr>
      </p:pic>
    </p:spTree>
    <p:extLst>
      <p:ext uri="{BB962C8B-B14F-4D97-AF65-F5344CB8AC3E}">
        <p14:creationId xmlns:p14="http://schemas.microsoft.com/office/powerpoint/2010/main" val="303918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570F7-6BF5-C81C-7503-C8003578E627}"/>
              </a:ext>
            </a:extLst>
          </p:cNvPr>
          <p:cNvSpPr>
            <a:spLocks noGrp="1"/>
          </p:cNvSpPr>
          <p:nvPr>
            <p:ph type="title"/>
          </p:nvPr>
        </p:nvSpPr>
        <p:spPr>
          <a:xfrm>
            <a:off x="686834" y="1153572"/>
            <a:ext cx="3200400" cy="4461163"/>
          </a:xfrm>
        </p:spPr>
        <p:txBody>
          <a:bodyPr>
            <a:normAutofit/>
          </a:bodyPr>
          <a:lstStyle/>
          <a:p>
            <a:r>
              <a:rPr lang="en-IN">
                <a:solidFill>
                  <a:srgbClr val="FFFFFF"/>
                </a:solidFill>
              </a:rPr>
              <a:t>Causes of irrationality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ABD54D-8237-9D48-16FE-93EAED445550}"/>
              </a:ext>
            </a:extLst>
          </p:cNvPr>
          <p:cNvSpPr>
            <a:spLocks noGrp="1"/>
          </p:cNvSpPr>
          <p:nvPr>
            <p:ph idx="1"/>
          </p:nvPr>
        </p:nvSpPr>
        <p:spPr>
          <a:xfrm>
            <a:off x="4167272" y="591344"/>
            <a:ext cx="7815178" cy="5585619"/>
          </a:xfrm>
        </p:spPr>
        <p:txBody>
          <a:bodyPr anchor="ctr">
            <a:noAutofit/>
          </a:bodyPr>
          <a:lstStyle/>
          <a:p>
            <a:pPr marL="0" indent="0">
              <a:buNone/>
            </a:pPr>
            <a:r>
              <a:rPr lang="en-US" sz="3200" dirty="0"/>
              <a:t>Irrationality in decision-making is influenced by various psychological, emotional, social, and cognitive factors. These causes explain why individuals deviate from purely rational behavior, leading to suboptimal or seemingly illogical choices.</a:t>
            </a:r>
          </a:p>
          <a:p>
            <a:pPr marL="0" indent="0">
              <a:buNone/>
            </a:pPr>
            <a:endParaRPr lang="en-US" sz="3200" dirty="0"/>
          </a:p>
          <a:p>
            <a:pPr marL="0" indent="0">
              <a:buNone/>
            </a:pPr>
            <a:r>
              <a:rPr lang="en-US" sz="3200" dirty="0"/>
              <a:t>Baumeister (2001) has identified five different causes of irrational, or what he terms self-defeating, behavior. We can really equate self-defeating behavior with behavior that is not in a person’s long-run self-interest</a:t>
            </a:r>
            <a:r>
              <a:rPr lang="en-US" sz="3600" dirty="0"/>
              <a:t>.</a:t>
            </a:r>
            <a:endParaRPr lang="en-IN" sz="3600" dirty="0"/>
          </a:p>
        </p:txBody>
      </p:sp>
    </p:spTree>
    <p:extLst>
      <p:ext uri="{BB962C8B-B14F-4D97-AF65-F5344CB8AC3E}">
        <p14:creationId xmlns:p14="http://schemas.microsoft.com/office/powerpoint/2010/main" val="1560653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2831A-6B60-966A-2C87-68382AA113A2}"/>
              </a:ext>
            </a:extLst>
          </p:cNvPr>
          <p:cNvSpPr>
            <a:spLocks noGrp="1"/>
          </p:cNvSpPr>
          <p:nvPr>
            <p:ph idx="1"/>
          </p:nvPr>
        </p:nvSpPr>
        <p:spPr>
          <a:xfrm>
            <a:off x="838200" y="389467"/>
            <a:ext cx="11154508" cy="5787496"/>
          </a:xfrm>
        </p:spPr>
        <p:txBody>
          <a:bodyPr>
            <a:noAutofit/>
          </a:bodyPr>
          <a:lstStyle/>
          <a:p>
            <a:pPr>
              <a:buFont typeface="Wingdings" panose="05000000000000000000" pitchFamily="2" charset="2"/>
              <a:buChar char="v"/>
            </a:pPr>
            <a:r>
              <a:rPr lang="en-US" sz="3200" b="1" dirty="0">
                <a:solidFill>
                  <a:schemeClr val="accent2">
                    <a:lumMod val="75000"/>
                  </a:schemeClr>
                </a:solidFill>
              </a:rPr>
              <a:t>Cognitive Biases- </a:t>
            </a:r>
            <a:r>
              <a:rPr lang="en-US" sz="3200" dirty="0"/>
              <a:t>Cognitive biases are systematic errors in thinking that affect judgments and decisions.</a:t>
            </a:r>
          </a:p>
          <a:p>
            <a:pPr>
              <a:buFont typeface="Wingdings" panose="05000000000000000000" pitchFamily="2" charset="2"/>
              <a:buChar char="v"/>
            </a:pPr>
            <a:r>
              <a:rPr lang="en-US" sz="3200" dirty="0"/>
              <a:t>Example: Overconfidence Bias – Investors frequently overestimate their knowledge, leading to excessive trading and losses.</a:t>
            </a:r>
          </a:p>
          <a:p>
            <a:pPr>
              <a:buFont typeface="Wingdings" panose="05000000000000000000" pitchFamily="2" charset="2"/>
              <a:buChar char="v"/>
            </a:pPr>
            <a:r>
              <a:rPr lang="en-US" sz="3200" b="1" dirty="0">
                <a:solidFill>
                  <a:schemeClr val="accent2">
                    <a:lumMod val="75000"/>
                  </a:schemeClr>
                </a:solidFill>
              </a:rPr>
              <a:t>Social and Peer Influences </a:t>
            </a:r>
            <a:r>
              <a:rPr lang="en-US" sz="3200" dirty="0"/>
              <a:t>- People are highly influenced by their social environment, leading to herd behavior and conformity bias.</a:t>
            </a:r>
          </a:p>
          <a:p>
            <a:pPr>
              <a:buFont typeface="Wingdings" panose="05000000000000000000" pitchFamily="2" charset="2"/>
              <a:buChar char="v"/>
            </a:pPr>
            <a:r>
              <a:rPr lang="en-US" sz="3200" dirty="0"/>
              <a:t>Example: Bandwagon Effect – Individuals follow the crowd rather than making independent choices.</a:t>
            </a:r>
          </a:p>
          <a:p>
            <a:pPr>
              <a:buFont typeface="Wingdings" panose="05000000000000000000" pitchFamily="2" charset="2"/>
              <a:buChar char="v"/>
            </a:pPr>
            <a:r>
              <a:rPr lang="en-US" sz="3200" dirty="0"/>
              <a:t>Recent Example (2021-2023 Trends in Cryptocurrency)Many people invested in Dogecoin and meme stocks due to social media hype, even when fundamental valuations were weak.</a:t>
            </a:r>
            <a:endParaRPr lang="en-IN" sz="3200" dirty="0"/>
          </a:p>
        </p:txBody>
      </p:sp>
    </p:spTree>
    <p:extLst>
      <p:ext uri="{BB962C8B-B14F-4D97-AF65-F5344CB8AC3E}">
        <p14:creationId xmlns:p14="http://schemas.microsoft.com/office/powerpoint/2010/main" val="2605395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885F4-7954-484A-4B8C-9E81484D76D2}"/>
              </a:ext>
            </a:extLst>
          </p:cNvPr>
          <p:cNvSpPr>
            <a:spLocks noGrp="1"/>
          </p:cNvSpPr>
          <p:nvPr>
            <p:ph type="title"/>
          </p:nvPr>
        </p:nvSpPr>
        <p:spPr>
          <a:xfrm>
            <a:off x="838200" y="459863"/>
            <a:ext cx="10515600" cy="1004594"/>
          </a:xfrm>
        </p:spPr>
        <p:txBody>
          <a:bodyPr>
            <a:normAutofit/>
          </a:bodyPr>
          <a:lstStyle/>
          <a:p>
            <a:pPr algn="ctr"/>
            <a:endParaRPr lang="en-IN">
              <a:solidFill>
                <a:srgbClr val="FFFFFF"/>
              </a:solidFill>
            </a:endParaRP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94D00090-C071-059C-4A3C-9FF2C37332A2}"/>
              </a:ext>
            </a:extLst>
          </p:cNvPr>
          <p:cNvGraphicFramePr>
            <a:graphicFrameLocks noGrp="1"/>
          </p:cNvGraphicFramePr>
          <p:nvPr>
            <p:ph idx="1"/>
            <p:extLst>
              <p:ext uri="{D42A27DB-BD31-4B8C-83A1-F6EECF244321}">
                <p14:modId xmlns:p14="http://schemas.microsoft.com/office/powerpoint/2010/main" val="506810930"/>
              </p:ext>
            </p:extLst>
          </p:nvPr>
        </p:nvGraphicFramePr>
        <p:xfrm>
          <a:off x="-826477" y="1086320"/>
          <a:ext cx="12697685" cy="5065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83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CA4A3-8C70-E5A9-57E2-55F5E9675FE4}"/>
              </a:ext>
            </a:extLst>
          </p:cNvPr>
          <p:cNvSpPr>
            <a:spLocks noGrp="1"/>
          </p:cNvSpPr>
          <p:nvPr>
            <p:ph type="title"/>
          </p:nvPr>
        </p:nvSpPr>
        <p:spPr>
          <a:xfrm>
            <a:off x="761803" y="350196"/>
            <a:ext cx="4646904" cy="1624520"/>
          </a:xfrm>
        </p:spPr>
        <p:txBody>
          <a:bodyPr anchor="ctr">
            <a:normAutofit/>
          </a:bodyPr>
          <a:lstStyle/>
          <a:p>
            <a:r>
              <a:rPr lang="en-IN" sz="4000"/>
              <a:t>Emotional distress</a:t>
            </a:r>
          </a:p>
        </p:txBody>
      </p:sp>
      <p:sp>
        <p:nvSpPr>
          <p:cNvPr id="3" name="Content Placeholder 2">
            <a:extLst>
              <a:ext uri="{FF2B5EF4-FFF2-40B4-BE49-F238E27FC236}">
                <a16:creationId xmlns:a16="http://schemas.microsoft.com/office/drawing/2014/main" id="{C4BDF091-441B-7720-EDA0-54B480BD09AC}"/>
              </a:ext>
            </a:extLst>
          </p:cNvPr>
          <p:cNvSpPr>
            <a:spLocks noGrp="1"/>
          </p:cNvSpPr>
          <p:nvPr>
            <p:ph idx="1"/>
          </p:nvPr>
        </p:nvSpPr>
        <p:spPr>
          <a:xfrm>
            <a:off x="761802" y="2743200"/>
            <a:ext cx="8206352" cy="3613149"/>
          </a:xfrm>
        </p:spPr>
        <p:txBody>
          <a:bodyPr anchor="ctr">
            <a:noAutofit/>
          </a:bodyPr>
          <a:lstStyle/>
          <a:p>
            <a:pPr marL="0" indent="0">
              <a:buNone/>
            </a:pPr>
            <a:r>
              <a:rPr lang="en-US" sz="4000" b="0" i="0" u="none" strike="noStrike" baseline="0" dirty="0">
                <a:latin typeface="Dutch801BT-Roman"/>
              </a:rPr>
              <a:t>There has been a lot of research into the effects of emotions on decision-making. The conventional attitude taken by economists, and also by philosophers in the Kantian tradition, is that emotions tend to cloud good judgment, resulting in ‘irrational’ decisions o</a:t>
            </a:r>
            <a:r>
              <a:rPr lang="en-IN" sz="4000" b="0" i="0" u="none" strike="noStrike" baseline="0" dirty="0">
                <a:latin typeface="Dutch801BT-Roman"/>
              </a:rPr>
              <a:t>r self-defeating </a:t>
            </a:r>
            <a:r>
              <a:rPr lang="en-IN" sz="4000" b="0" i="0" u="none" strike="noStrike" baseline="0" dirty="0" err="1">
                <a:latin typeface="Dutch801BT-Roman"/>
              </a:rPr>
              <a:t>behavior</a:t>
            </a:r>
            <a:endParaRPr lang="en-IN" sz="4000" dirty="0"/>
          </a:p>
        </p:txBody>
      </p:sp>
      <p:pic>
        <p:nvPicPr>
          <p:cNvPr id="4" name="Picture 3">
            <a:extLst>
              <a:ext uri="{FF2B5EF4-FFF2-40B4-BE49-F238E27FC236}">
                <a16:creationId xmlns:a16="http://schemas.microsoft.com/office/drawing/2014/main" id="{A83AE261-34D1-E026-C701-C815502BBE52}"/>
              </a:ext>
            </a:extLst>
          </p:cNvPr>
          <p:cNvPicPr>
            <a:picLocks noChangeAspect="1"/>
          </p:cNvPicPr>
          <p:nvPr/>
        </p:nvPicPr>
        <p:blipFill>
          <a:blip r:embed="rId2"/>
          <a:srcRect l="6951" r="4061"/>
          <a:stretch/>
        </p:blipFill>
        <p:spPr>
          <a:xfrm>
            <a:off x="8378357" y="0"/>
            <a:ext cx="3512025" cy="4572002"/>
          </a:xfrm>
          <a:prstGeom prst="rect">
            <a:avLst/>
          </a:prstGeom>
        </p:spPr>
      </p:pic>
    </p:spTree>
    <p:extLst>
      <p:ext uri="{BB962C8B-B14F-4D97-AF65-F5344CB8AC3E}">
        <p14:creationId xmlns:p14="http://schemas.microsoft.com/office/powerpoint/2010/main" val="234185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A1A3FF-E854-08F5-6899-C644108B7E61}"/>
              </a:ext>
            </a:extLst>
          </p:cNvPr>
          <p:cNvSpPr>
            <a:spLocks noGrp="1"/>
          </p:cNvSpPr>
          <p:nvPr>
            <p:ph idx="1"/>
          </p:nvPr>
        </p:nvSpPr>
        <p:spPr>
          <a:xfrm>
            <a:off x="572493" y="1864673"/>
            <a:ext cx="7692276" cy="4325815"/>
          </a:xfrm>
        </p:spPr>
        <p:txBody>
          <a:bodyPr anchor="t">
            <a:normAutofit/>
          </a:bodyPr>
          <a:lstStyle/>
          <a:p>
            <a:pPr marL="0" indent="0">
              <a:buNone/>
            </a:pPr>
            <a:r>
              <a:rPr lang="en-US" dirty="0"/>
              <a:t>An ‘emotional’ person on the other hand would be angry with the cheat and take steps to gain revenge, at risk and cost to himself, which the ‘rational’ person would be unwilling to take. </a:t>
            </a:r>
          </a:p>
          <a:p>
            <a:pPr marL="0" indent="0">
              <a:buNone/>
            </a:pPr>
            <a:r>
              <a:rPr lang="en-US" dirty="0"/>
              <a:t>This is an example of what is called a </a:t>
            </a:r>
            <a:r>
              <a:rPr lang="en-US" b="1" dirty="0"/>
              <a:t>‘reputation effect</a:t>
            </a:r>
            <a:r>
              <a:rPr lang="en-US" dirty="0"/>
              <a:t>’ emotional people may gain a reputation for not standing for any nonsense or backsliding in their dealings, thus encouraging others to be straight with them.</a:t>
            </a:r>
            <a:endParaRPr lang="en-IN" dirty="0"/>
          </a:p>
        </p:txBody>
      </p:sp>
      <p:pic>
        <p:nvPicPr>
          <p:cNvPr id="5" name="Picture 4">
            <a:extLst>
              <a:ext uri="{FF2B5EF4-FFF2-40B4-BE49-F238E27FC236}">
                <a16:creationId xmlns:a16="http://schemas.microsoft.com/office/drawing/2014/main" id="{99C0568D-B946-6EAD-664C-0AAA369B420B}"/>
              </a:ext>
            </a:extLst>
          </p:cNvPr>
          <p:cNvPicPr>
            <a:picLocks noChangeAspect="1"/>
          </p:cNvPicPr>
          <p:nvPr/>
        </p:nvPicPr>
        <p:blipFill>
          <a:blip r:embed="rId2"/>
          <a:srcRect b="12364"/>
          <a:stretch/>
        </p:blipFill>
        <p:spPr>
          <a:xfrm>
            <a:off x="8331326" y="1864673"/>
            <a:ext cx="3600450" cy="4325815"/>
          </a:xfrm>
          <a:prstGeom prst="rect">
            <a:avLst/>
          </a:prstGeom>
        </p:spPr>
      </p:pic>
    </p:spTree>
    <p:extLst>
      <p:ext uri="{BB962C8B-B14F-4D97-AF65-F5344CB8AC3E}">
        <p14:creationId xmlns:p14="http://schemas.microsoft.com/office/powerpoint/2010/main" val="429495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E7BC-2F36-95FE-64C0-9A9F4C4476F5}"/>
              </a:ext>
            </a:extLst>
          </p:cNvPr>
          <p:cNvSpPr>
            <a:spLocks noGrp="1"/>
          </p:cNvSpPr>
          <p:nvPr>
            <p:ph type="title"/>
          </p:nvPr>
        </p:nvSpPr>
        <p:spPr/>
        <p:txBody>
          <a:bodyPr/>
          <a:lstStyle/>
          <a:p>
            <a:r>
              <a:rPr lang="en-US" dirty="0"/>
              <a:t>Emotions are indeed a two-edged sword</a:t>
            </a:r>
            <a:endParaRPr lang="en-IN" dirty="0"/>
          </a:p>
        </p:txBody>
      </p:sp>
      <p:sp>
        <p:nvSpPr>
          <p:cNvPr id="3" name="Content Placeholder 2">
            <a:extLst>
              <a:ext uri="{FF2B5EF4-FFF2-40B4-BE49-F238E27FC236}">
                <a16:creationId xmlns:a16="http://schemas.microsoft.com/office/drawing/2014/main" id="{63F78091-545B-CED4-F540-4D72278EDD2E}"/>
              </a:ext>
            </a:extLst>
          </p:cNvPr>
          <p:cNvSpPr>
            <a:spLocks noGrp="1"/>
          </p:cNvSpPr>
          <p:nvPr>
            <p:ph idx="1"/>
          </p:nvPr>
        </p:nvSpPr>
        <p:spPr>
          <a:xfrm>
            <a:off x="838200" y="1825625"/>
            <a:ext cx="7004538" cy="4351338"/>
          </a:xfrm>
        </p:spPr>
        <p:txBody>
          <a:bodyPr/>
          <a:lstStyle/>
          <a:p>
            <a:pPr marL="0" indent="0">
              <a:buNone/>
            </a:pPr>
            <a:r>
              <a:rPr lang="en-US" dirty="0"/>
              <a:t>Our emotions can backfire on us, referring to them as ‘doomsday devices’, The problem with doomsday devices is that they cannot be disarmed, even if they are activated by mistake and will explode regardless of the consequences and may lead to futile and self-destructive reactions; a well-known example is the successive rounds of retaliation that occur with feuds between gangs or clans.</a:t>
            </a:r>
            <a:endParaRPr lang="en-IN" dirty="0"/>
          </a:p>
        </p:txBody>
      </p:sp>
      <p:pic>
        <p:nvPicPr>
          <p:cNvPr id="4" name="Picture 3">
            <a:extLst>
              <a:ext uri="{FF2B5EF4-FFF2-40B4-BE49-F238E27FC236}">
                <a16:creationId xmlns:a16="http://schemas.microsoft.com/office/drawing/2014/main" id="{83BA6631-06D0-131F-845F-285D5AC3A4B7}"/>
              </a:ext>
            </a:extLst>
          </p:cNvPr>
          <p:cNvPicPr>
            <a:picLocks noChangeAspect="1"/>
          </p:cNvPicPr>
          <p:nvPr/>
        </p:nvPicPr>
        <p:blipFill>
          <a:blip r:embed="rId2"/>
          <a:stretch>
            <a:fillRect/>
          </a:stretch>
        </p:blipFill>
        <p:spPr>
          <a:xfrm>
            <a:off x="8305654" y="1538620"/>
            <a:ext cx="3353091" cy="2435504"/>
          </a:xfrm>
          <a:prstGeom prst="rect">
            <a:avLst/>
          </a:prstGeom>
        </p:spPr>
      </p:pic>
      <p:pic>
        <p:nvPicPr>
          <p:cNvPr id="5" name="Picture 4">
            <a:extLst>
              <a:ext uri="{FF2B5EF4-FFF2-40B4-BE49-F238E27FC236}">
                <a16:creationId xmlns:a16="http://schemas.microsoft.com/office/drawing/2014/main" id="{E2490DBF-5ED7-A712-5025-D6CC412835F9}"/>
              </a:ext>
            </a:extLst>
          </p:cNvPr>
          <p:cNvPicPr>
            <a:picLocks noChangeAspect="1"/>
          </p:cNvPicPr>
          <p:nvPr/>
        </p:nvPicPr>
        <p:blipFill>
          <a:blip r:embed="rId3"/>
          <a:stretch>
            <a:fillRect/>
          </a:stretch>
        </p:blipFill>
        <p:spPr>
          <a:xfrm>
            <a:off x="8528539" y="3974124"/>
            <a:ext cx="3130206" cy="2655276"/>
          </a:xfrm>
          <a:prstGeom prst="rect">
            <a:avLst/>
          </a:prstGeom>
        </p:spPr>
      </p:pic>
    </p:spTree>
    <p:extLst>
      <p:ext uri="{BB962C8B-B14F-4D97-AF65-F5344CB8AC3E}">
        <p14:creationId xmlns:p14="http://schemas.microsoft.com/office/powerpoint/2010/main" val="4173871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FB2B3-00E0-D778-B6F8-2B602A7E6B7E}"/>
              </a:ext>
            </a:extLst>
          </p:cNvPr>
          <p:cNvSpPr>
            <a:spLocks noGrp="1"/>
          </p:cNvSpPr>
          <p:nvPr>
            <p:ph type="title"/>
          </p:nvPr>
        </p:nvSpPr>
        <p:spPr>
          <a:xfrm>
            <a:off x="686834" y="1153572"/>
            <a:ext cx="3200400" cy="4461163"/>
          </a:xfrm>
        </p:spPr>
        <p:txBody>
          <a:bodyPr>
            <a:normAutofit/>
          </a:bodyPr>
          <a:lstStyle/>
          <a:p>
            <a:r>
              <a:rPr lang="en-IN">
                <a:solidFill>
                  <a:srgbClr val="FFFFFF"/>
                </a:solidFill>
              </a:rPr>
              <a:t> Threatened Egoism and Decision-Making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8794343-BB4D-F406-2EF0-E1F9056BA5DA}"/>
              </a:ext>
            </a:extLst>
          </p:cNvPr>
          <p:cNvSpPr>
            <a:spLocks noGrp="1"/>
          </p:cNvSpPr>
          <p:nvPr>
            <p:ph idx="1"/>
          </p:nvPr>
        </p:nvSpPr>
        <p:spPr>
          <a:xfrm>
            <a:off x="4447308" y="591344"/>
            <a:ext cx="6906491" cy="5585619"/>
          </a:xfrm>
        </p:spPr>
        <p:txBody>
          <a:bodyPr anchor="ctr">
            <a:normAutofit/>
          </a:bodyPr>
          <a:lstStyle/>
          <a:p>
            <a:pPr marL="0" indent="0">
              <a:buNone/>
            </a:pPr>
            <a:r>
              <a:rPr lang="en-US" dirty="0"/>
              <a:t>Threatened egoism occurs when individuals perceive a challenge to their self-esteem or status, leading to defensive behaviors that may be economically irrational.</a:t>
            </a:r>
            <a:endParaRPr lang="en-IN" dirty="0"/>
          </a:p>
        </p:txBody>
      </p:sp>
    </p:spTree>
    <p:extLst>
      <p:ext uri="{BB962C8B-B14F-4D97-AF65-F5344CB8AC3E}">
        <p14:creationId xmlns:p14="http://schemas.microsoft.com/office/powerpoint/2010/main" val="3217052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92675-8E03-7EF4-ADA3-75E1971BB2A5}"/>
              </a:ext>
            </a:extLst>
          </p:cNvPr>
          <p:cNvSpPr>
            <a:spLocks noGrp="1"/>
          </p:cNvSpPr>
          <p:nvPr>
            <p:ph type="title"/>
          </p:nvPr>
        </p:nvSpPr>
        <p:spPr>
          <a:xfrm>
            <a:off x="686834" y="1153572"/>
            <a:ext cx="3200400" cy="4461163"/>
          </a:xfrm>
        </p:spPr>
        <p:txBody>
          <a:bodyPr>
            <a:normAutofit/>
          </a:bodyPr>
          <a:lstStyle/>
          <a:p>
            <a:r>
              <a:rPr lang="en-IN">
                <a:solidFill>
                  <a:srgbClr val="FFFFFF"/>
                </a:solidFill>
              </a:rPr>
              <a:t>Self deception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64EE81F-2852-E6F5-B773-0E38949B84B9}"/>
              </a:ext>
            </a:extLst>
          </p:cNvPr>
          <p:cNvSpPr>
            <a:spLocks noGrp="1"/>
          </p:cNvSpPr>
          <p:nvPr>
            <p:ph idx="1"/>
          </p:nvPr>
        </p:nvSpPr>
        <p:spPr>
          <a:xfrm>
            <a:off x="4447308" y="591344"/>
            <a:ext cx="6906491" cy="5585619"/>
          </a:xfrm>
        </p:spPr>
        <p:txBody>
          <a:bodyPr anchor="ctr">
            <a:normAutofit/>
          </a:bodyPr>
          <a:lstStyle/>
          <a:p>
            <a:pPr marL="0" indent="0">
              <a:buNone/>
            </a:pPr>
            <a:r>
              <a:rPr lang="en-US" dirty="0"/>
              <a:t>Self-deception is an important category of irrational behavior, as we have seen. It can be the result of a type of emotional distress</a:t>
            </a:r>
            <a:endParaRPr lang="en-IN" dirty="0"/>
          </a:p>
        </p:txBody>
      </p:sp>
    </p:spTree>
    <p:extLst>
      <p:ext uri="{BB962C8B-B14F-4D97-AF65-F5344CB8AC3E}">
        <p14:creationId xmlns:p14="http://schemas.microsoft.com/office/powerpoint/2010/main" val="181242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316DE-C113-18D4-AB8F-C516D1BF2E27}"/>
              </a:ext>
            </a:extLst>
          </p:cNvPr>
          <p:cNvSpPr>
            <a:spLocks noGrp="1"/>
          </p:cNvSpPr>
          <p:nvPr>
            <p:ph type="title"/>
          </p:nvPr>
        </p:nvSpPr>
        <p:spPr>
          <a:xfrm>
            <a:off x="686834" y="1153572"/>
            <a:ext cx="3200400" cy="4461163"/>
          </a:xfrm>
        </p:spPr>
        <p:txBody>
          <a:bodyPr>
            <a:normAutofit/>
          </a:bodyPr>
          <a:lstStyle/>
          <a:p>
            <a:r>
              <a:rPr lang="en-IN">
                <a:solidFill>
                  <a:srgbClr val="FFFFFF"/>
                </a:solidFill>
              </a:rPr>
              <a:t>Threat to self-esteem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BF7291-5592-71BC-EAE6-564E06ED05E8}"/>
              </a:ext>
            </a:extLst>
          </p:cNvPr>
          <p:cNvSpPr>
            <a:spLocks noGrp="1"/>
          </p:cNvSpPr>
          <p:nvPr>
            <p:ph idx="1"/>
          </p:nvPr>
        </p:nvSpPr>
        <p:spPr>
          <a:xfrm>
            <a:off x="4447308" y="591344"/>
            <a:ext cx="6906491" cy="5585619"/>
          </a:xfrm>
        </p:spPr>
        <p:txBody>
          <a:bodyPr anchor="ctr">
            <a:normAutofit/>
          </a:bodyPr>
          <a:lstStyle/>
          <a:p>
            <a:pPr marL="0" indent="0">
              <a:buNone/>
            </a:pPr>
            <a:r>
              <a:rPr lang="en-US" dirty="0"/>
              <a:t>There appears to be a relationship between low self esteem and self-defeating behavior such as self-handicapping, binge eating and alcohol abuse.</a:t>
            </a:r>
            <a:endParaRPr lang="en-IN" dirty="0"/>
          </a:p>
        </p:txBody>
      </p:sp>
    </p:spTree>
    <p:extLst>
      <p:ext uri="{BB962C8B-B14F-4D97-AF65-F5344CB8AC3E}">
        <p14:creationId xmlns:p14="http://schemas.microsoft.com/office/powerpoint/2010/main" val="119019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A422-9243-F3F5-2624-E9FBD55F68A7}"/>
              </a:ext>
            </a:extLst>
          </p:cNvPr>
          <p:cNvSpPr>
            <a:spLocks noGrp="1"/>
          </p:cNvSpPr>
          <p:nvPr>
            <p:ph type="title"/>
          </p:nvPr>
        </p:nvSpPr>
        <p:spPr/>
        <p:txBody>
          <a:bodyPr/>
          <a:lstStyle/>
          <a:p>
            <a:r>
              <a:rPr lang="en-IN" dirty="0"/>
              <a:t>T</a:t>
            </a:r>
            <a:r>
              <a:rPr lang="en-US" dirty="0"/>
              <a:t>he ‘peacock’s tail’ syndrome</a:t>
            </a:r>
            <a:endParaRPr lang="en-IN" dirty="0"/>
          </a:p>
        </p:txBody>
      </p:sp>
      <p:sp>
        <p:nvSpPr>
          <p:cNvPr id="3" name="Content Placeholder 2">
            <a:extLst>
              <a:ext uri="{FF2B5EF4-FFF2-40B4-BE49-F238E27FC236}">
                <a16:creationId xmlns:a16="http://schemas.microsoft.com/office/drawing/2014/main" id="{B8CECE8C-E6E5-657E-FB60-8D471F389DA8}"/>
              </a:ext>
            </a:extLst>
          </p:cNvPr>
          <p:cNvSpPr>
            <a:spLocks noGrp="1"/>
          </p:cNvSpPr>
          <p:nvPr>
            <p:ph idx="1"/>
          </p:nvPr>
        </p:nvSpPr>
        <p:spPr>
          <a:xfrm>
            <a:off x="838200" y="1825625"/>
            <a:ext cx="5486400" cy="4351338"/>
          </a:xfrm>
        </p:spPr>
        <p:txBody>
          <a:bodyPr/>
          <a:lstStyle/>
          <a:p>
            <a:pPr marL="0" indent="0">
              <a:buNone/>
            </a:pPr>
            <a:r>
              <a:rPr lang="en-US" dirty="0"/>
              <a:t>People with high, but misplaced, self-esteem may also indulge in alcohol and drug abuse, believing that they are strong enough to withstand the harmful physical effects and the tendency to addiction. This can be referred to as the ‘peacock’s tail’ syndrome,</a:t>
            </a:r>
            <a:endParaRPr lang="en-IN" dirty="0"/>
          </a:p>
        </p:txBody>
      </p:sp>
      <p:pic>
        <p:nvPicPr>
          <p:cNvPr id="4" name="Picture 3">
            <a:extLst>
              <a:ext uri="{FF2B5EF4-FFF2-40B4-BE49-F238E27FC236}">
                <a16:creationId xmlns:a16="http://schemas.microsoft.com/office/drawing/2014/main" id="{5B54D6EC-8E4E-580B-4379-43F8F5471C25}"/>
              </a:ext>
            </a:extLst>
          </p:cNvPr>
          <p:cNvPicPr>
            <a:picLocks noChangeAspect="1"/>
          </p:cNvPicPr>
          <p:nvPr/>
        </p:nvPicPr>
        <p:blipFill>
          <a:blip r:embed="rId2"/>
          <a:stretch>
            <a:fillRect/>
          </a:stretch>
        </p:blipFill>
        <p:spPr>
          <a:xfrm>
            <a:off x="6781801" y="1433512"/>
            <a:ext cx="4819649" cy="2338388"/>
          </a:xfrm>
          <a:prstGeom prst="rect">
            <a:avLst/>
          </a:prstGeom>
        </p:spPr>
      </p:pic>
      <p:pic>
        <p:nvPicPr>
          <p:cNvPr id="5" name="Picture 4">
            <a:extLst>
              <a:ext uri="{FF2B5EF4-FFF2-40B4-BE49-F238E27FC236}">
                <a16:creationId xmlns:a16="http://schemas.microsoft.com/office/drawing/2014/main" id="{46130696-0A7F-86D2-E2A2-B7AE492EB1EB}"/>
              </a:ext>
            </a:extLst>
          </p:cNvPr>
          <p:cNvPicPr>
            <a:picLocks noChangeAspect="1"/>
          </p:cNvPicPr>
          <p:nvPr/>
        </p:nvPicPr>
        <p:blipFill>
          <a:blip r:embed="rId3"/>
          <a:stretch>
            <a:fillRect/>
          </a:stretch>
        </p:blipFill>
        <p:spPr>
          <a:xfrm>
            <a:off x="6781800" y="4001294"/>
            <a:ext cx="4819649" cy="2491581"/>
          </a:xfrm>
          <a:prstGeom prst="rect">
            <a:avLst/>
          </a:prstGeom>
        </p:spPr>
      </p:pic>
    </p:spTree>
    <p:extLst>
      <p:ext uri="{BB962C8B-B14F-4D97-AF65-F5344CB8AC3E}">
        <p14:creationId xmlns:p14="http://schemas.microsoft.com/office/powerpoint/2010/main" val="229368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B304-5418-03E9-7728-9D179A804D53}"/>
              </a:ext>
            </a:extLst>
          </p:cNvPr>
          <p:cNvSpPr>
            <a:spLocks noGrp="1"/>
          </p:cNvSpPr>
          <p:nvPr>
            <p:ph type="title"/>
          </p:nvPr>
        </p:nvSpPr>
        <p:spPr>
          <a:xfrm>
            <a:off x="838200" y="365125"/>
            <a:ext cx="10515600" cy="1006475"/>
          </a:xfrm>
        </p:spPr>
        <p:txBody>
          <a:bodyPr/>
          <a:lstStyle/>
          <a:p>
            <a:r>
              <a:rPr lang="en-IN" dirty="0"/>
              <a:t>Understanding Value and Utility</a:t>
            </a:r>
          </a:p>
        </p:txBody>
      </p:sp>
      <p:sp>
        <p:nvSpPr>
          <p:cNvPr id="3" name="Content Placeholder 2">
            <a:extLst>
              <a:ext uri="{FF2B5EF4-FFF2-40B4-BE49-F238E27FC236}">
                <a16:creationId xmlns:a16="http://schemas.microsoft.com/office/drawing/2014/main" id="{F3BE0474-9BD1-44F0-A0F9-84DF4150945C}"/>
              </a:ext>
            </a:extLst>
          </p:cNvPr>
          <p:cNvSpPr>
            <a:spLocks noGrp="1"/>
          </p:cNvSpPr>
          <p:nvPr>
            <p:ph idx="1"/>
          </p:nvPr>
        </p:nvSpPr>
        <p:spPr>
          <a:xfrm>
            <a:off x="838200" y="1504950"/>
            <a:ext cx="5562600" cy="4672013"/>
          </a:xfrm>
        </p:spPr>
        <p:txBody>
          <a:bodyPr/>
          <a:lstStyle/>
          <a:p>
            <a:pPr marL="0" indent="0">
              <a:buNone/>
            </a:pPr>
            <a:r>
              <a:rPr lang="en-US" dirty="0"/>
              <a:t>Michael Jackson's white glove sold for $350,000 at a Julien's auction in 2009. The glove was worn by Jackson when he first performed the moonwalk in 1983.</a:t>
            </a:r>
          </a:p>
          <a:p>
            <a:pPr marL="0" indent="0">
              <a:buNone/>
            </a:pPr>
            <a:endParaRPr lang="en-US" dirty="0"/>
          </a:p>
          <a:p>
            <a:pPr marL="0" indent="0">
              <a:buNone/>
            </a:pPr>
            <a:r>
              <a:rPr lang="en-US" dirty="0"/>
              <a:t>Pearl and diamond tiara commissioned by Napoleon III: Worn by Princess Gloria at her wedding</a:t>
            </a:r>
            <a:endParaRPr lang="en-IN" dirty="0"/>
          </a:p>
        </p:txBody>
      </p:sp>
      <p:pic>
        <p:nvPicPr>
          <p:cNvPr id="4" name="Picture 3">
            <a:extLst>
              <a:ext uri="{FF2B5EF4-FFF2-40B4-BE49-F238E27FC236}">
                <a16:creationId xmlns:a16="http://schemas.microsoft.com/office/drawing/2014/main" id="{22257655-2283-2221-CA1C-5227ED179858}"/>
              </a:ext>
            </a:extLst>
          </p:cNvPr>
          <p:cNvPicPr>
            <a:picLocks noChangeAspect="1"/>
          </p:cNvPicPr>
          <p:nvPr/>
        </p:nvPicPr>
        <p:blipFill>
          <a:blip r:embed="rId2"/>
          <a:stretch>
            <a:fillRect/>
          </a:stretch>
        </p:blipFill>
        <p:spPr>
          <a:xfrm>
            <a:off x="6705600" y="1690688"/>
            <a:ext cx="4514850" cy="2176462"/>
          </a:xfrm>
          <a:prstGeom prst="rect">
            <a:avLst/>
          </a:prstGeom>
        </p:spPr>
      </p:pic>
      <p:pic>
        <p:nvPicPr>
          <p:cNvPr id="7" name="Picture 6">
            <a:extLst>
              <a:ext uri="{FF2B5EF4-FFF2-40B4-BE49-F238E27FC236}">
                <a16:creationId xmlns:a16="http://schemas.microsoft.com/office/drawing/2014/main" id="{DD5A68F4-2EB3-CCC9-F96F-89FFC1D64711}"/>
              </a:ext>
            </a:extLst>
          </p:cNvPr>
          <p:cNvPicPr>
            <a:picLocks noChangeAspect="1"/>
          </p:cNvPicPr>
          <p:nvPr/>
        </p:nvPicPr>
        <p:blipFill>
          <a:blip r:embed="rId3"/>
          <a:stretch>
            <a:fillRect/>
          </a:stretch>
        </p:blipFill>
        <p:spPr>
          <a:xfrm>
            <a:off x="6705600" y="3892550"/>
            <a:ext cx="4648200" cy="2600325"/>
          </a:xfrm>
          <a:prstGeom prst="rect">
            <a:avLst/>
          </a:prstGeom>
        </p:spPr>
      </p:pic>
    </p:spTree>
    <p:extLst>
      <p:ext uri="{BB962C8B-B14F-4D97-AF65-F5344CB8AC3E}">
        <p14:creationId xmlns:p14="http://schemas.microsoft.com/office/powerpoint/2010/main" val="120320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ppt_w</p:attrName>
                                        </p:attrNameLst>
                                      </p:cBhvr>
                                      <p:tavLst>
                                        <p:tav tm="0" fmla="#ppt_w*sin(2.5*pi*$)">
                                          <p:val>
                                            <p:fltVal val="0"/>
                                          </p:val>
                                        </p:tav>
                                        <p:tav tm="100000">
                                          <p:val>
                                            <p:fltVal val="1"/>
                                          </p:val>
                                        </p:tav>
                                      </p:tavLst>
                                    </p:anim>
                                    <p:anim calcmode="lin" valueType="num">
                                      <p:cBhvr>
                                        <p:cTn id="2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1FDEB-8E7F-E580-CCE6-EAC9EB84CA00}"/>
              </a:ext>
            </a:extLst>
          </p:cNvPr>
          <p:cNvSpPr>
            <a:spLocks noGrp="1"/>
          </p:cNvSpPr>
          <p:nvPr>
            <p:ph type="title"/>
          </p:nvPr>
        </p:nvSpPr>
        <p:spPr>
          <a:xfrm>
            <a:off x="572493" y="238539"/>
            <a:ext cx="11018520" cy="1434415"/>
          </a:xfrm>
        </p:spPr>
        <p:txBody>
          <a:bodyPr anchor="b">
            <a:normAutofit/>
          </a:bodyPr>
          <a:lstStyle/>
          <a:p>
            <a:r>
              <a:rPr lang="en-IN" sz="5400"/>
              <a:t>Cognitive dissonance </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339CFD-68C7-0C44-E7B5-9825A9A96D76}"/>
              </a:ext>
            </a:extLst>
          </p:cNvPr>
          <p:cNvSpPr>
            <a:spLocks noGrp="1"/>
          </p:cNvSpPr>
          <p:nvPr>
            <p:ph idx="1"/>
          </p:nvPr>
        </p:nvSpPr>
        <p:spPr>
          <a:xfrm>
            <a:off x="572492" y="2071316"/>
            <a:ext cx="7103165" cy="4119172"/>
          </a:xfrm>
        </p:spPr>
        <p:txBody>
          <a:bodyPr anchor="t">
            <a:normAutofit/>
          </a:bodyPr>
          <a:lstStyle/>
          <a:p>
            <a:r>
              <a:rPr lang="en-US" sz="2200" dirty="0"/>
              <a:t>This theory states that people are motivated to avoid having their attitudes and beliefs in a dissonant or conflicting relationship, and they feel uncomfortable when dissonance occurs. </a:t>
            </a:r>
          </a:p>
          <a:p>
            <a:r>
              <a:rPr lang="en-US" sz="2200" dirty="0"/>
              <a:t>This discomfort can cause people to do many things that could be classed as irrational. </a:t>
            </a:r>
          </a:p>
          <a:p>
            <a:r>
              <a:rPr lang="en-US" sz="2200" dirty="0"/>
              <a:t>Thus cognitive dissonance generally involves people justifying their actions by changing their beliefs. This is because it is often easier to change one’s beliefs than to change actions that have already been taken.</a:t>
            </a:r>
            <a:endParaRPr lang="en-IN" sz="2200" dirty="0"/>
          </a:p>
        </p:txBody>
      </p:sp>
      <p:pic>
        <p:nvPicPr>
          <p:cNvPr id="5" name="Picture 4" descr="Red toy person in front of two lines of white figures">
            <a:extLst>
              <a:ext uri="{FF2B5EF4-FFF2-40B4-BE49-F238E27FC236}">
                <a16:creationId xmlns:a16="http://schemas.microsoft.com/office/drawing/2014/main" id="{4A18DD12-0488-F955-ADDA-6885ED0627C1}"/>
              </a:ext>
            </a:extLst>
          </p:cNvPr>
          <p:cNvPicPr>
            <a:picLocks noChangeAspect="1"/>
          </p:cNvPicPr>
          <p:nvPr/>
        </p:nvPicPr>
        <p:blipFill>
          <a:blip r:embed="rId2"/>
          <a:srcRect l="20326" r="16419" b="-1"/>
          <a:stretch/>
        </p:blipFill>
        <p:spPr>
          <a:xfrm>
            <a:off x="7675658" y="2093976"/>
            <a:ext cx="3941064" cy="4096512"/>
          </a:xfrm>
          <a:prstGeom prst="rect">
            <a:avLst/>
          </a:prstGeom>
        </p:spPr>
      </p:pic>
    </p:spTree>
    <p:extLst>
      <p:ext uri="{BB962C8B-B14F-4D97-AF65-F5344CB8AC3E}">
        <p14:creationId xmlns:p14="http://schemas.microsoft.com/office/powerpoint/2010/main" val="276874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52AFE-696E-255C-C450-16F8DCCE3784}"/>
              </a:ext>
            </a:extLst>
          </p:cNvPr>
          <p:cNvSpPr>
            <a:spLocks noGrp="1"/>
          </p:cNvSpPr>
          <p:nvPr>
            <p:ph type="title"/>
          </p:nvPr>
        </p:nvSpPr>
        <p:spPr>
          <a:xfrm>
            <a:off x="686834" y="1153572"/>
            <a:ext cx="3200400" cy="4461163"/>
          </a:xfrm>
        </p:spPr>
        <p:txBody>
          <a:bodyPr>
            <a:normAutofit/>
          </a:bodyPr>
          <a:lstStyle/>
          <a:p>
            <a:r>
              <a:rPr lang="en-IN">
                <a:solidFill>
                  <a:srgbClr val="FFFFFF"/>
                </a:solidFill>
              </a:rPr>
              <a:t>Memory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5B552CC-0EF0-84AC-9CCB-5BC3F87EFF25}"/>
              </a:ext>
            </a:extLst>
          </p:cNvPr>
          <p:cNvSpPr>
            <a:spLocks noGrp="1"/>
          </p:cNvSpPr>
          <p:nvPr>
            <p:ph idx="1"/>
          </p:nvPr>
        </p:nvSpPr>
        <p:spPr>
          <a:xfrm>
            <a:off x="4447308" y="591344"/>
            <a:ext cx="6906491" cy="5585619"/>
          </a:xfrm>
        </p:spPr>
        <p:txBody>
          <a:bodyPr anchor="ctr">
            <a:normAutofit/>
          </a:bodyPr>
          <a:lstStyle/>
          <a:p>
            <a:pPr marL="0" indent="0">
              <a:buNone/>
            </a:pPr>
            <a:r>
              <a:rPr lang="en-US" dirty="0"/>
              <a:t>Emotional states over time are concerned there are two important factors that need to be discussed, in terms of both their causes and their implications:</a:t>
            </a:r>
          </a:p>
          <a:p>
            <a:pPr marL="0" indent="0">
              <a:buNone/>
            </a:pPr>
            <a:r>
              <a:rPr lang="en-US" dirty="0"/>
              <a:t>1 People tend to revert to a ‘normal emotional state’ after any kind of emotional experience, whether it be pleasant or unpleasant.</a:t>
            </a:r>
          </a:p>
          <a:p>
            <a:pPr marL="0" indent="0">
              <a:buNone/>
            </a:pPr>
            <a:r>
              <a:rPr lang="en-US" dirty="0"/>
              <a:t>2 People tend to overestimate the length of time that it will take to revert to this normal state.</a:t>
            </a:r>
            <a:endParaRPr lang="en-IN" dirty="0"/>
          </a:p>
        </p:txBody>
      </p:sp>
    </p:spTree>
    <p:extLst>
      <p:ext uri="{BB962C8B-B14F-4D97-AF65-F5344CB8AC3E}">
        <p14:creationId xmlns:p14="http://schemas.microsoft.com/office/powerpoint/2010/main" val="2723647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90165-32E1-EE40-BA0B-C4727295E7A0}"/>
              </a:ext>
            </a:extLst>
          </p:cNvPr>
          <p:cNvSpPr>
            <a:spLocks noGrp="1"/>
          </p:cNvSpPr>
          <p:nvPr>
            <p:ph type="title"/>
          </p:nvPr>
        </p:nvSpPr>
        <p:spPr>
          <a:xfrm>
            <a:off x="686834" y="1153572"/>
            <a:ext cx="3200400" cy="4461163"/>
          </a:xfrm>
        </p:spPr>
        <p:txBody>
          <a:bodyPr>
            <a:normAutofit/>
          </a:bodyPr>
          <a:lstStyle/>
          <a:p>
            <a:r>
              <a:rPr lang="en-IN">
                <a:solidFill>
                  <a:srgbClr val="FFFFFF"/>
                </a:solidFill>
              </a:rPr>
              <a:t>Decision fatigue</a:t>
            </a:r>
            <a:br>
              <a:rPr lang="en-IN">
                <a:solidFill>
                  <a:srgbClr val="FFFFFF"/>
                </a:solidFill>
              </a:rPr>
            </a:b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0FACDA0-B267-7F09-EDC5-588D922DC63F}"/>
              </a:ext>
            </a:extLst>
          </p:cNvPr>
          <p:cNvSpPr>
            <a:spLocks noGrp="1"/>
          </p:cNvSpPr>
          <p:nvPr>
            <p:ph idx="1"/>
          </p:nvPr>
        </p:nvSpPr>
        <p:spPr>
          <a:xfrm>
            <a:off x="4447308" y="591344"/>
            <a:ext cx="6906491" cy="5585619"/>
          </a:xfrm>
        </p:spPr>
        <p:txBody>
          <a:bodyPr anchor="ctr">
            <a:normAutofit/>
          </a:bodyPr>
          <a:lstStyle/>
          <a:p>
            <a:r>
              <a:rPr lang="en-US" dirty="0"/>
              <a:t>It seems that people not only tire when it comes to self-control, they also tire of making decisions in general. </a:t>
            </a:r>
            <a:endParaRPr lang="en-IN" dirty="0"/>
          </a:p>
        </p:txBody>
      </p:sp>
    </p:spTree>
    <p:extLst>
      <p:ext uri="{BB962C8B-B14F-4D97-AF65-F5344CB8AC3E}">
        <p14:creationId xmlns:p14="http://schemas.microsoft.com/office/powerpoint/2010/main" val="3650769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51DB7-DC01-7DB5-C0D2-6C0791B68D30}"/>
              </a:ext>
            </a:extLst>
          </p:cNvPr>
          <p:cNvSpPr>
            <a:spLocks noGrp="1"/>
          </p:cNvSpPr>
          <p:nvPr>
            <p:ph type="title"/>
          </p:nvPr>
        </p:nvSpPr>
        <p:spPr>
          <a:xfrm>
            <a:off x="686834" y="3747835"/>
            <a:ext cx="3200400" cy="1866900"/>
          </a:xfrm>
        </p:spPr>
        <p:txBody>
          <a:bodyPr>
            <a:normAutofit/>
          </a:bodyPr>
          <a:lstStyle/>
          <a:p>
            <a:r>
              <a:rPr lang="en-IN" dirty="0">
                <a:solidFill>
                  <a:srgbClr val="FFFFFF"/>
                </a:solidFill>
              </a:rPr>
              <a:t>Interpersonal rejection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4477F8-DDCE-9623-30B8-E62F4D120045}"/>
              </a:ext>
            </a:extLst>
          </p:cNvPr>
          <p:cNvSpPr>
            <a:spLocks noGrp="1"/>
          </p:cNvSpPr>
          <p:nvPr>
            <p:ph idx="1"/>
          </p:nvPr>
        </p:nvSpPr>
        <p:spPr>
          <a:xfrm>
            <a:off x="4167272" y="591344"/>
            <a:ext cx="5448216" cy="5585619"/>
          </a:xfrm>
        </p:spPr>
        <p:txBody>
          <a:bodyPr anchor="ctr">
            <a:normAutofit lnSpcReduction="10000"/>
          </a:bodyPr>
          <a:lstStyle/>
          <a:p>
            <a:pPr marL="0" indent="0">
              <a:buNone/>
            </a:pPr>
            <a:r>
              <a:rPr lang="en-US" dirty="0"/>
              <a:t>People feel rejected socially, this appears to be such a psychological blow that they cease to function effectively in a number of ways.</a:t>
            </a:r>
          </a:p>
          <a:p>
            <a:pPr marL="0" indent="0">
              <a:buNone/>
            </a:pPr>
            <a:r>
              <a:rPr lang="en-US" dirty="0"/>
              <a:t> It is likely that rejection causes a change in the body’s output of hormones and neurotransmitters. Research has already established for example that winning teams and their supporters both enjoy an increase in testosterone output following victory, while losers and their supporters suffer from a drop in testosterone.</a:t>
            </a:r>
            <a:endParaRPr lang="en-IN" dirty="0"/>
          </a:p>
        </p:txBody>
      </p:sp>
      <p:pic>
        <p:nvPicPr>
          <p:cNvPr id="4" name="Picture 3">
            <a:extLst>
              <a:ext uri="{FF2B5EF4-FFF2-40B4-BE49-F238E27FC236}">
                <a16:creationId xmlns:a16="http://schemas.microsoft.com/office/drawing/2014/main" id="{82BEF1EC-B647-772E-B85E-46062D93458D}"/>
              </a:ext>
            </a:extLst>
          </p:cNvPr>
          <p:cNvPicPr>
            <a:picLocks noChangeAspect="1"/>
          </p:cNvPicPr>
          <p:nvPr/>
        </p:nvPicPr>
        <p:blipFill>
          <a:blip r:embed="rId2"/>
          <a:stretch>
            <a:fillRect/>
          </a:stretch>
        </p:blipFill>
        <p:spPr>
          <a:xfrm>
            <a:off x="9615488" y="681037"/>
            <a:ext cx="2466975" cy="1847850"/>
          </a:xfrm>
          <a:prstGeom prst="rect">
            <a:avLst/>
          </a:prstGeom>
        </p:spPr>
      </p:pic>
      <p:pic>
        <p:nvPicPr>
          <p:cNvPr id="5" name="Picture 4">
            <a:extLst>
              <a:ext uri="{FF2B5EF4-FFF2-40B4-BE49-F238E27FC236}">
                <a16:creationId xmlns:a16="http://schemas.microsoft.com/office/drawing/2014/main" id="{D82E9CA1-FA6C-D86A-39F3-464ED23B8D28}"/>
              </a:ext>
            </a:extLst>
          </p:cNvPr>
          <p:cNvPicPr>
            <a:picLocks noChangeAspect="1"/>
          </p:cNvPicPr>
          <p:nvPr/>
        </p:nvPicPr>
        <p:blipFill>
          <a:blip r:embed="rId3"/>
          <a:stretch>
            <a:fillRect/>
          </a:stretch>
        </p:blipFill>
        <p:spPr>
          <a:xfrm>
            <a:off x="152399" y="591344"/>
            <a:ext cx="3456707" cy="2837656"/>
          </a:xfrm>
          <a:prstGeom prst="rect">
            <a:avLst/>
          </a:prstGeom>
        </p:spPr>
      </p:pic>
      <p:pic>
        <p:nvPicPr>
          <p:cNvPr id="6" name="Picture 5">
            <a:extLst>
              <a:ext uri="{FF2B5EF4-FFF2-40B4-BE49-F238E27FC236}">
                <a16:creationId xmlns:a16="http://schemas.microsoft.com/office/drawing/2014/main" id="{1A43FB18-32EA-EA33-381E-CF41BC6FD479}"/>
              </a:ext>
            </a:extLst>
          </p:cNvPr>
          <p:cNvPicPr>
            <a:picLocks noChangeAspect="1"/>
          </p:cNvPicPr>
          <p:nvPr/>
        </p:nvPicPr>
        <p:blipFill>
          <a:blip r:embed="rId4"/>
          <a:srcRect b="12218"/>
          <a:stretch/>
        </p:blipFill>
        <p:spPr>
          <a:xfrm>
            <a:off x="9741218" y="2947988"/>
            <a:ext cx="2171700" cy="1847850"/>
          </a:xfrm>
          <a:prstGeom prst="rect">
            <a:avLst/>
          </a:prstGeom>
        </p:spPr>
      </p:pic>
    </p:spTree>
    <p:extLst>
      <p:ext uri="{BB962C8B-B14F-4D97-AF65-F5344CB8AC3E}">
        <p14:creationId xmlns:p14="http://schemas.microsoft.com/office/powerpoint/2010/main" val="1418308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CCA93-8A03-717F-B25F-5FEC01EB198A}"/>
              </a:ext>
            </a:extLst>
          </p:cNvPr>
          <p:cNvSpPr>
            <a:spLocks noGrp="1"/>
          </p:cNvSpPr>
          <p:nvPr>
            <p:ph type="title"/>
          </p:nvPr>
        </p:nvSpPr>
        <p:spPr>
          <a:xfrm>
            <a:off x="686834" y="1153572"/>
            <a:ext cx="3200400" cy="4461163"/>
          </a:xfrm>
        </p:spPr>
        <p:txBody>
          <a:bodyPr>
            <a:normAutofit/>
          </a:bodyPr>
          <a:lstStyle/>
          <a:p>
            <a:r>
              <a:rPr lang="en-IN">
                <a:solidFill>
                  <a:srgbClr val="FFFFFF"/>
                </a:solidFill>
              </a:rPr>
              <a:t>Types of biases and beliefs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3A8747-E853-9DD5-7E75-098FA5421D1D}"/>
              </a:ext>
            </a:extLst>
          </p:cNvPr>
          <p:cNvSpPr>
            <a:spLocks noGrp="1"/>
          </p:cNvSpPr>
          <p:nvPr>
            <p:ph idx="1"/>
          </p:nvPr>
        </p:nvSpPr>
        <p:spPr>
          <a:xfrm>
            <a:off x="4447308" y="591344"/>
            <a:ext cx="6906491" cy="5585619"/>
          </a:xfrm>
        </p:spPr>
        <p:txBody>
          <a:bodyPr anchor="ctr">
            <a:normAutofit/>
          </a:bodyPr>
          <a:lstStyle/>
          <a:p>
            <a:pPr marL="0" indent="0">
              <a:buNone/>
            </a:pPr>
            <a:r>
              <a:rPr lang="en-US" dirty="0"/>
              <a:t>The most significant implication of using heuristics is that they often result</a:t>
            </a:r>
          </a:p>
          <a:p>
            <a:pPr marL="0" indent="0">
              <a:buNone/>
            </a:pPr>
            <a:r>
              <a:rPr lang="en-US" dirty="0"/>
              <a:t>in biases, meaning systematic errors. In terms of beliefs, these errors are factual; biases can also occur regarding preferences, where the errors may result in non-optimal choices.</a:t>
            </a:r>
          </a:p>
          <a:p>
            <a:pPr marL="0" indent="0">
              <a:buNone/>
            </a:pPr>
            <a:r>
              <a:rPr lang="en-US" dirty="0"/>
              <a:t>There are four main sources of deviations from the standard model: self-evaluation bias, incorrect probability estimation, projection bias and magical beliefs.</a:t>
            </a:r>
            <a:endParaRPr lang="en-IN" dirty="0"/>
          </a:p>
        </p:txBody>
      </p:sp>
    </p:spTree>
    <p:extLst>
      <p:ext uri="{BB962C8B-B14F-4D97-AF65-F5344CB8AC3E}">
        <p14:creationId xmlns:p14="http://schemas.microsoft.com/office/powerpoint/2010/main" val="14802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A99AFC-B4E2-9315-2A38-225B5B0BF5EA}"/>
              </a:ext>
            </a:extLst>
          </p:cNvPr>
          <p:cNvSpPr>
            <a:spLocks noGrp="1"/>
          </p:cNvSpPr>
          <p:nvPr>
            <p:ph type="title"/>
          </p:nvPr>
        </p:nvSpPr>
        <p:spPr>
          <a:xfrm>
            <a:off x="1137034" y="609597"/>
            <a:ext cx="9392421" cy="1330841"/>
          </a:xfrm>
        </p:spPr>
        <p:txBody>
          <a:bodyPr>
            <a:normAutofit/>
          </a:bodyPr>
          <a:lstStyle/>
          <a:p>
            <a:r>
              <a:rPr lang="en-IN" dirty="0"/>
              <a:t>Bayesian probability estimation</a:t>
            </a:r>
            <a:br>
              <a:rPr lang="en-IN" dirty="0"/>
            </a:br>
            <a:endParaRPr lang="en-IN" dirty="0"/>
          </a:p>
        </p:txBody>
      </p:sp>
      <p:sp>
        <p:nvSpPr>
          <p:cNvPr id="3" name="Content Placeholder 2">
            <a:extLst>
              <a:ext uri="{FF2B5EF4-FFF2-40B4-BE49-F238E27FC236}">
                <a16:creationId xmlns:a16="http://schemas.microsoft.com/office/drawing/2014/main" id="{1BCBC909-38EB-8647-82E7-C5539306B76A}"/>
              </a:ext>
            </a:extLst>
          </p:cNvPr>
          <p:cNvSpPr>
            <a:spLocks noGrp="1"/>
          </p:cNvSpPr>
          <p:nvPr>
            <p:ph idx="1"/>
          </p:nvPr>
        </p:nvSpPr>
        <p:spPr>
          <a:xfrm>
            <a:off x="1137034" y="2198362"/>
            <a:ext cx="4958966" cy="3917773"/>
          </a:xfrm>
        </p:spPr>
        <p:txBody>
          <a:bodyPr>
            <a:noAutofit/>
          </a:bodyPr>
          <a:lstStyle/>
          <a:p>
            <a:pPr marL="0" indent="0">
              <a:buNone/>
            </a:pPr>
            <a:r>
              <a:rPr lang="en-US" sz="3600" dirty="0"/>
              <a:t>This means that people are able to estimate probabilities correctly, given the relevant information, and in particular are able to update them correctly given a sequence of prior outcomes.</a:t>
            </a:r>
            <a:endParaRPr lang="en-IN" sz="3600" dirty="0"/>
          </a:p>
        </p:txBody>
      </p:sp>
      <p:pic>
        <p:nvPicPr>
          <p:cNvPr id="4" name="Picture 3">
            <a:extLst>
              <a:ext uri="{FF2B5EF4-FFF2-40B4-BE49-F238E27FC236}">
                <a16:creationId xmlns:a16="http://schemas.microsoft.com/office/drawing/2014/main" id="{DED9997A-3D2E-1EB1-ADDD-461ACA05ACD7}"/>
              </a:ext>
            </a:extLst>
          </p:cNvPr>
          <p:cNvPicPr>
            <a:picLocks noChangeAspect="1"/>
          </p:cNvPicPr>
          <p:nvPr/>
        </p:nvPicPr>
        <p:blipFill>
          <a:blip r:embed="rId2"/>
          <a:srcRect b="11845"/>
          <a:stretch/>
        </p:blipFill>
        <p:spPr>
          <a:xfrm>
            <a:off x="6719367" y="2343921"/>
            <a:ext cx="4788505" cy="3437901"/>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35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0B7F3-5C75-84F1-E3DE-F083F46BACB7}"/>
              </a:ext>
            </a:extLst>
          </p:cNvPr>
          <p:cNvSpPr>
            <a:spLocks noGrp="1"/>
          </p:cNvSpPr>
          <p:nvPr>
            <p:ph type="title"/>
          </p:nvPr>
        </p:nvSpPr>
        <p:spPr>
          <a:xfrm>
            <a:off x="5297762" y="329184"/>
            <a:ext cx="6251110" cy="1783080"/>
          </a:xfrm>
        </p:spPr>
        <p:txBody>
          <a:bodyPr anchor="b">
            <a:normAutofit/>
          </a:bodyPr>
          <a:lstStyle/>
          <a:p>
            <a:r>
              <a:rPr lang="en-US" sz="3800" dirty="0"/>
              <a:t>The ‘law of small numbers’ or The ‘gambler’s fallacy’ effect</a:t>
            </a:r>
            <a:endParaRPr lang="en-IN" sz="3800" dirty="0"/>
          </a:p>
        </p:txBody>
      </p:sp>
      <p:pic>
        <p:nvPicPr>
          <p:cNvPr id="4" name="Picture 3">
            <a:extLst>
              <a:ext uri="{FF2B5EF4-FFF2-40B4-BE49-F238E27FC236}">
                <a16:creationId xmlns:a16="http://schemas.microsoft.com/office/drawing/2014/main" id="{AE2255B1-F698-677A-B406-20EA3F669314}"/>
              </a:ext>
            </a:extLst>
          </p:cNvPr>
          <p:cNvPicPr>
            <a:picLocks noChangeAspect="1"/>
          </p:cNvPicPr>
          <p:nvPr/>
        </p:nvPicPr>
        <p:blipFill>
          <a:blip r:embed="rId2"/>
          <a:srcRect l="10671" r="29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B8F8E5-7634-C9DE-27CF-E548CEE68AAE}"/>
              </a:ext>
            </a:extLst>
          </p:cNvPr>
          <p:cNvSpPr>
            <a:spLocks noGrp="1"/>
          </p:cNvSpPr>
          <p:nvPr>
            <p:ph idx="1"/>
          </p:nvPr>
        </p:nvSpPr>
        <p:spPr>
          <a:xfrm>
            <a:off x="5297762" y="2706624"/>
            <a:ext cx="6251110" cy="3483864"/>
          </a:xfrm>
        </p:spPr>
        <p:txBody>
          <a:bodyPr>
            <a:noAutofit/>
          </a:bodyPr>
          <a:lstStyle/>
          <a:p>
            <a:pPr marL="0" indent="0">
              <a:buNone/>
            </a:pPr>
            <a:r>
              <a:rPr lang="en-US" sz="3200" dirty="0"/>
              <a:t>This effect derives its name from the observation that gamblers frequently expect a certain slot machine or a number that has not won in a while to be ‘due’ to win. The gambler’s fallacy is sometimes referred to as the ‘law of averages’.</a:t>
            </a:r>
            <a:endParaRPr lang="en-IN" sz="3200" dirty="0"/>
          </a:p>
        </p:txBody>
      </p:sp>
    </p:spTree>
    <p:extLst>
      <p:ext uri="{BB962C8B-B14F-4D97-AF65-F5344CB8AC3E}">
        <p14:creationId xmlns:p14="http://schemas.microsoft.com/office/powerpoint/2010/main" val="286219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EA7999-C7D2-AA68-2DA9-02FCB61BC0C5}"/>
              </a:ext>
            </a:extLst>
          </p:cNvPr>
          <p:cNvSpPr>
            <a:spLocks noGrp="1"/>
          </p:cNvSpPr>
          <p:nvPr>
            <p:ph type="title"/>
          </p:nvPr>
        </p:nvSpPr>
        <p:spPr>
          <a:xfrm>
            <a:off x="5894962" y="479493"/>
            <a:ext cx="5458838" cy="1325563"/>
          </a:xfrm>
        </p:spPr>
        <p:txBody>
          <a:bodyPr>
            <a:normAutofit/>
          </a:bodyPr>
          <a:lstStyle/>
          <a:p>
            <a:r>
              <a:rPr lang="en-IN" dirty="0"/>
              <a:t>Pari-mutuel betting </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game&#10;&#10;AI-generated content may be incorrect.">
            <a:extLst>
              <a:ext uri="{FF2B5EF4-FFF2-40B4-BE49-F238E27FC236}">
                <a16:creationId xmlns:a16="http://schemas.microsoft.com/office/drawing/2014/main" id="{1CDA042B-89A2-A6BD-14F2-74B0A22AF0C0}"/>
              </a:ext>
            </a:extLst>
          </p:cNvPr>
          <p:cNvPicPr>
            <a:picLocks noChangeAspect="1"/>
          </p:cNvPicPr>
          <p:nvPr/>
        </p:nvPicPr>
        <p:blipFill>
          <a:blip r:embed="rId2"/>
          <a:stretch>
            <a:fillRect/>
          </a:stretch>
        </p:blipFill>
        <p:spPr>
          <a:xfrm>
            <a:off x="703182" y="1710685"/>
            <a:ext cx="4777381" cy="326688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EF533421-0CF4-4283-0701-0E8B866D3BFB}"/>
              </a:ext>
            </a:extLst>
          </p:cNvPr>
          <p:cNvSpPr>
            <a:spLocks noGrp="1"/>
          </p:cNvSpPr>
          <p:nvPr>
            <p:ph idx="1"/>
          </p:nvPr>
        </p:nvSpPr>
        <p:spPr>
          <a:xfrm>
            <a:off x="5894962" y="1984443"/>
            <a:ext cx="5458838" cy="4192520"/>
          </a:xfrm>
        </p:spPr>
        <p:txBody>
          <a:bodyPr>
            <a:normAutofit/>
          </a:bodyPr>
          <a:lstStyle/>
          <a:p>
            <a:pPr marL="0" indent="0">
              <a:buNone/>
            </a:pPr>
            <a:r>
              <a:rPr lang="en-US" dirty="0"/>
              <a:t>There is a variety of empirical evidence supporting the existence of the gambler’s fallacy effect. For example, New Jersey’s pick-three-numbers game is a pari-mutuel betting system; this means that the fewer people bet on a number, the higher is the expected payout.</a:t>
            </a:r>
            <a:endParaRPr lang="en-IN" dirty="0"/>
          </a:p>
        </p:txBody>
      </p:sp>
    </p:spTree>
    <p:extLst>
      <p:ext uri="{BB962C8B-B14F-4D97-AF65-F5344CB8AC3E}">
        <p14:creationId xmlns:p14="http://schemas.microsoft.com/office/powerpoint/2010/main" val="134583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61F6-505F-67A0-46AA-8C10841FE424}"/>
              </a:ext>
            </a:extLst>
          </p:cNvPr>
          <p:cNvSpPr>
            <a:spLocks noGrp="1"/>
          </p:cNvSpPr>
          <p:nvPr>
            <p:ph type="title"/>
          </p:nvPr>
        </p:nvSpPr>
        <p:spPr>
          <a:xfrm>
            <a:off x="1333500" y="875809"/>
            <a:ext cx="4987262" cy="628945"/>
          </a:xfrm>
        </p:spPr>
        <p:txBody>
          <a:bodyPr anchor="b">
            <a:normAutofit fontScale="90000"/>
          </a:bodyPr>
          <a:lstStyle/>
          <a:p>
            <a:r>
              <a:rPr lang="en-US" sz="4000" dirty="0"/>
              <a:t>The ‘hot hand’ effect</a:t>
            </a:r>
            <a:br>
              <a:rPr lang="en-US" sz="3200" dirty="0"/>
            </a:br>
            <a:endParaRPr lang="en-IN" sz="3200" dirty="0"/>
          </a:p>
        </p:txBody>
      </p:sp>
      <p:sp>
        <p:nvSpPr>
          <p:cNvPr id="3" name="Content Placeholder 2">
            <a:extLst>
              <a:ext uri="{FF2B5EF4-FFF2-40B4-BE49-F238E27FC236}">
                <a16:creationId xmlns:a16="http://schemas.microsoft.com/office/drawing/2014/main" id="{984F7B5E-F077-F8C4-ED2A-BFEA8B7B1E73}"/>
              </a:ext>
            </a:extLst>
          </p:cNvPr>
          <p:cNvSpPr>
            <a:spLocks noGrp="1"/>
          </p:cNvSpPr>
          <p:nvPr>
            <p:ph idx="1"/>
          </p:nvPr>
        </p:nvSpPr>
        <p:spPr>
          <a:xfrm>
            <a:off x="876692" y="1295400"/>
            <a:ext cx="4987271" cy="4685908"/>
          </a:xfrm>
        </p:spPr>
        <p:txBody>
          <a:bodyPr anchor="t">
            <a:normAutofit/>
          </a:bodyPr>
          <a:lstStyle/>
          <a:p>
            <a:pPr marL="0" indent="0">
              <a:buNone/>
            </a:pPr>
            <a:r>
              <a:rPr lang="en-US" sz="3600" dirty="0"/>
              <a:t>This effect derives its name from the mistaken belief among basketball players and fans that a player’s chance of hitting a shot is greater following a hit than following a miss on the previous shot.</a:t>
            </a:r>
          </a:p>
          <a:p>
            <a:pPr marL="0" indent="0">
              <a:buNone/>
            </a:pPr>
            <a:endParaRPr lang="en-IN" sz="2000" dirty="0"/>
          </a:p>
        </p:txBody>
      </p:sp>
      <p:pic>
        <p:nvPicPr>
          <p:cNvPr id="4" name="Picture 3">
            <a:extLst>
              <a:ext uri="{FF2B5EF4-FFF2-40B4-BE49-F238E27FC236}">
                <a16:creationId xmlns:a16="http://schemas.microsoft.com/office/drawing/2014/main" id="{7EE1AD52-9327-50EF-22D2-4FDC3D46074B}"/>
              </a:ext>
            </a:extLst>
          </p:cNvPr>
          <p:cNvPicPr>
            <a:picLocks noChangeAspect="1"/>
          </p:cNvPicPr>
          <p:nvPr/>
        </p:nvPicPr>
        <p:blipFill>
          <a:blip r:embed="rId2"/>
          <a:srcRect l="2431" r="17232" b="-1"/>
          <a:stretch/>
        </p:blipFill>
        <p:spPr>
          <a:xfrm>
            <a:off x="6324599" y="877413"/>
            <a:ext cx="4987271"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4617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4E5DD-05E5-CD91-DFB3-BC3FEC7BA0BE}"/>
              </a:ext>
            </a:extLst>
          </p:cNvPr>
          <p:cNvSpPr>
            <a:spLocks noGrp="1"/>
          </p:cNvSpPr>
          <p:nvPr>
            <p:ph type="title"/>
          </p:nvPr>
        </p:nvSpPr>
        <p:spPr>
          <a:xfrm>
            <a:off x="686834" y="1153572"/>
            <a:ext cx="3200400" cy="4461163"/>
          </a:xfrm>
        </p:spPr>
        <p:txBody>
          <a:bodyPr>
            <a:normAutofit/>
          </a:bodyPr>
          <a:lstStyle/>
          <a:p>
            <a:r>
              <a:rPr lang="en-IN">
                <a:solidFill>
                  <a:srgbClr val="FFFFFF"/>
                </a:solidFill>
              </a:rPr>
              <a:t>Self-evaluation bias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598F13F9-0E3F-9A18-EC01-77F4B478356E}"/>
              </a:ext>
            </a:extLst>
          </p:cNvPr>
          <p:cNvSpPr>
            <a:spLocks noGrp="1"/>
          </p:cNvSpPr>
          <p:nvPr>
            <p:ph idx="1"/>
          </p:nvPr>
        </p:nvSpPr>
        <p:spPr>
          <a:xfrm>
            <a:off x="4447308" y="591344"/>
            <a:ext cx="6906491" cy="5585619"/>
          </a:xfrm>
        </p:spPr>
        <p:txBody>
          <a:bodyPr anchor="ctr">
            <a:normAutofit/>
          </a:bodyPr>
          <a:lstStyle/>
          <a:p>
            <a:pPr marL="0" indent="0">
              <a:buNone/>
            </a:pPr>
            <a:r>
              <a:rPr lang="en-US" sz="2600"/>
              <a:t>This factor is sometimes described in terms of overconfidence, but we shall see that, while overconfidence is an important aspect, there are other aspects, including its opposite, under confidence. </a:t>
            </a:r>
          </a:p>
          <a:p>
            <a:pPr marL="0" indent="0">
              <a:buNone/>
            </a:pPr>
            <a:endParaRPr lang="en-US" sz="2600"/>
          </a:p>
          <a:p>
            <a:pPr marL="0" indent="0">
              <a:buNone/>
            </a:pPr>
            <a:r>
              <a:rPr lang="en-US" sz="2600"/>
              <a:t>It is useful to distinguish between three different kinds of overconfidence since this helps to explain apparent inconsistencies in empirical findings, and we will follow the classification proposed by Moore and Healy (2008). This involves the concepts of overestimation, over-placement, and over-precision.</a:t>
            </a:r>
            <a:endParaRPr lang="en-IN" sz="2600"/>
          </a:p>
        </p:txBody>
      </p:sp>
    </p:spTree>
    <p:extLst>
      <p:ext uri="{BB962C8B-B14F-4D97-AF65-F5344CB8AC3E}">
        <p14:creationId xmlns:p14="http://schemas.microsoft.com/office/powerpoint/2010/main" val="1957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569458-6D0A-8509-D0E2-2F0D3E36E852}"/>
              </a:ext>
            </a:extLst>
          </p:cNvPr>
          <p:cNvPicPr>
            <a:picLocks noGrp="1" noChangeAspect="1"/>
          </p:cNvPicPr>
          <p:nvPr>
            <p:ph idx="1"/>
          </p:nvPr>
        </p:nvPicPr>
        <p:blipFill>
          <a:blip r:embed="rId2"/>
          <a:stretch>
            <a:fillRect/>
          </a:stretch>
        </p:blipFill>
        <p:spPr>
          <a:xfrm>
            <a:off x="895350" y="643466"/>
            <a:ext cx="9867899" cy="5571067"/>
          </a:xfrm>
          <a:prstGeom prst="rect">
            <a:avLst/>
          </a:prstGeom>
        </p:spPr>
      </p:pic>
    </p:spTree>
    <p:extLst>
      <p:ext uri="{BB962C8B-B14F-4D97-AF65-F5344CB8AC3E}">
        <p14:creationId xmlns:p14="http://schemas.microsoft.com/office/powerpoint/2010/main" val="3114304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9E11AA-CC14-A2B6-C555-BB0E61C766AA}"/>
              </a:ext>
            </a:extLst>
          </p:cNvPr>
          <p:cNvSpPr>
            <a:spLocks noGrp="1"/>
          </p:cNvSpPr>
          <p:nvPr>
            <p:ph idx="1"/>
          </p:nvPr>
        </p:nvSpPr>
        <p:spPr>
          <a:xfrm>
            <a:off x="838200" y="342900"/>
            <a:ext cx="10515600" cy="5834063"/>
          </a:xfrm>
        </p:spPr>
        <p:txBody>
          <a:bodyPr/>
          <a:lstStyle/>
          <a:p>
            <a:pPr marL="0" indent="0">
              <a:buNone/>
            </a:pPr>
            <a:r>
              <a:rPr lang="en-US" b="1" dirty="0">
                <a:solidFill>
                  <a:schemeClr val="accent2">
                    <a:lumMod val="50000"/>
                  </a:schemeClr>
                </a:solidFill>
              </a:rPr>
              <a:t>Overestimation</a:t>
            </a:r>
            <a:r>
              <a:rPr lang="en-US" dirty="0"/>
              <a:t> -This relates to overestimation of one’s actual ability, performance, level of control or chance of success.</a:t>
            </a:r>
          </a:p>
          <a:p>
            <a:pPr marL="0" indent="0">
              <a:buNone/>
            </a:pPr>
            <a:r>
              <a:rPr lang="en-US" b="1" dirty="0" err="1">
                <a:solidFill>
                  <a:schemeClr val="accent2">
                    <a:lumMod val="50000"/>
                  </a:schemeClr>
                </a:solidFill>
              </a:rPr>
              <a:t>Overplacement</a:t>
            </a:r>
            <a:r>
              <a:rPr lang="en-US" b="1" dirty="0">
                <a:solidFill>
                  <a:schemeClr val="accent2">
                    <a:lumMod val="50000"/>
                  </a:schemeClr>
                </a:solidFill>
              </a:rPr>
              <a:t> </a:t>
            </a:r>
            <a:r>
              <a:rPr lang="en-US" dirty="0"/>
              <a:t>- This aspect of overconfidence is sometimes referred to as the ‘better-than-average’ (BTA) effect: well over half of survey respondents typically rate themselves in the top 50% of drivers.</a:t>
            </a:r>
          </a:p>
          <a:p>
            <a:pPr marL="0" indent="0">
              <a:buNone/>
            </a:pPr>
            <a:r>
              <a:rPr lang="en-US" b="1" dirty="0" err="1">
                <a:solidFill>
                  <a:schemeClr val="accent2">
                    <a:lumMod val="50000"/>
                  </a:schemeClr>
                </a:solidFill>
              </a:rPr>
              <a:t>Overprecision</a:t>
            </a:r>
            <a:r>
              <a:rPr lang="en-US" b="1" dirty="0">
                <a:solidFill>
                  <a:schemeClr val="accent2">
                    <a:lumMod val="50000"/>
                  </a:schemeClr>
                </a:solidFill>
              </a:rPr>
              <a:t> </a:t>
            </a:r>
            <a:r>
              <a:rPr lang="en-US" dirty="0"/>
              <a:t>-This refers to excessive certainty regarding the accuracy of one’s beliefs</a:t>
            </a:r>
            <a:endParaRPr lang="en-IN" dirty="0"/>
          </a:p>
        </p:txBody>
      </p:sp>
    </p:spTree>
    <p:extLst>
      <p:ext uri="{BB962C8B-B14F-4D97-AF65-F5344CB8AC3E}">
        <p14:creationId xmlns:p14="http://schemas.microsoft.com/office/powerpoint/2010/main" val="626332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3EA53-2F5C-6379-6E79-3C5A342C600E}"/>
              </a:ext>
            </a:extLst>
          </p:cNvPr>
          <p:cNvSpPr>
            <a:spLocks noGrp="1"/>
          </p:cNvSpPr>
          <p:nvPr>
            <p:ph type="title"/>
          </p:nvPr>
        </p:nvSpPr>
        <p:spPr>
          <a:xfrm>
            <a:off x="761802" y="350196"/>
            <a:ext cx="5867597" cy="411804"/>
          </a:xfrm>
        </p:spPr>
        <p:txBody>
          <a:bodyPr anchor="ctr">
            <a:normAutofit fontScale="90000"/>
          </a:bodyPr>
          <a:lstStyle/>
          <a:p>
            <a:r>
              <a:rPr lang="en-IN" sz="4000" dirty="0"/>
              <a:t>Self-attribution bias </a:t>
            </a:r>
          </a:p>
        </p:txBody>
      </p:sp>
      <p:sp>
        <p:nvSpPr>
          <p:cNvPr id="3" name="Content Placeholder 2">
            <a:extLst>
              <a:ext uri="{FF2B5EF4-FFF2-40B4-BE49-F238E27FC236}">
                <a16:creationId xmlns:a16="http://schemas.microsoft.com/office/drawing/2014/main" id="{7E9B276C-D793-2CAC-A3EC-ABC09D5FAC5D}"/>
              </a:ext>
            </a:extLst>
          </p:cNvPr>
          <p:cNvSpPr>
            <a:spLocks noGrp="1"/>
          </p:cNvSpPr>
          <p:nvPr>
            <p:ph idx="1"/>
          </p:nvPr>
        </p:nvSpPr>
        <p:spPr>
          <a:xfrm>
            <a:off x="761802" y="1447800"/>
            <a:ext cx="5867597" cy="4908549"/>
          </a:xfrm>
        </p:spPr>
        <p:txBody>
          <a:bodyPr anchor="ctr">
            <a:noAutofit/>
          </a:bodyPr>
          <a:lstStyle/>
          <a:p>
            <a:pPr marL="0" indent="0">
              <a:buNone/>
            </a:pPr>
            <a:r>
              <a:rPr lang="en-US" sz="3200" dirty="0"/>
              <a:t>Self-attribution bias is the tendency for individuals to attribute their successes to personal skill, intelligence, or effort while blaming failures on external factors like bad luck or unfair circumstances. This bias can distort learning, decision-making, and self-improvement.</a:t>
            </a:r>
            <a:endParaRPr lang="en-IN" sz="3200" dirty="0"/>
          </a:p>
        </p:txBody>
      </p:sp>
      <p:pic>
        <p:nvPicPr>
          <p:cNvPr id="4" name="Picture 3">
            <a:extLst>
              <a:ext uri="{FF2B5EF4-FFF2-40B4-BE49-F238E27FC236}">
                <a16:creationId xmlns:a16="http://schemas.microsoft.com/office/drawing/2014/main" id="{B09DCF22-18FC-CE94-CF57-C866BE3D9EE8}"/>
              </a:ext>
            </a:extLst>
          </p:cNvPr>
          <p:cNvPicPr>
            <a:picLocks noChangeAspect="1"/>
          </p:cNvPicPr>
          <p:nvPr/>
        </p:nvPicPr>
        <p:blipFill>
          <a:blip r:embed="rId2"/>
          <a:srcRect t="7563" r="1" b="1"/>
          <a:stretch/>
        </p:blipFill>
        <p:spPr>
          <a:xfrm>
            <a:off x="6874423" y="762000"/>
            <a:ext cx="4819650" cy="5238751"/>
          </a:xfrm>
          <a:prstGeom prst="rect">
            <a:avLst/>
          </a:prstGeom>
        </p:spPr>
      </p:pic>
    </p:spTree>
    <p:extLst>
      <p:ext uri="{BB962C8B-B14F-4D97-AF65-F5344CB8AC3E}">
        <p14:creationId xmlns:p14="http://schemas.microsoft.com/office/powerpoint/2010/main" val="2398890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8009F2-ADCC-F3DF-409A-0E667182EFB2}"/>
              </a:ext>
            </a:extLst>
          </p:cNvPr>
          <p:cNvSpPr>
            <a:spLocks noGrp="1"/>
          </p:cNvSpPr>
          <p:nvPr>
            <p:ph type="title"/>
          </p:nvPr>
        </p:nvSpPr>
        <p:spPr>
          <a:xfrm>
            <a:off x="572493" y="238539"/>
            <a:ext cx="11018520" cy="1434415"/>
          </a:xfrm>
        </p:spPr>
        <p:txBody>
          <a:bodyPr anchor="b">
            <a:normAutofit/>
          </a:bodyPr>
          <a:lstStyle/>
          <a:p>
            <a:r>
              <a:rPr lang="en-IN" sz="5400"/>
              <a:t>Projection bias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365C6D-3431-88B5-E3A5-1A4E1A2A3F0A}"/>
              </a:ext>
            </a:extLst>
          </p:cNvPr>
          <p:cNvSpPr>
            <a:spLocks noGrp="1"/>
          </p:cNvSpPr>
          <p:nvPr>
            <p:ph idx="1"/>
          </p:nvPr>
        </p:nvSpPr>
        <p:spPr>
          <a:xfrm>
            <a:off x="572493" y="1747466"/>
            <a:ext cx="6713552" cy="4119172"/>
          </a:xfrm>
        </p:spPr>
        <p:txBody>
          <a:bodyPr anchor="t">
            <a:noAutofit/>
          </a:bodyPr>
          <a:lstStyle/>
          <a:p>
            <a:pPr marL="0" indent="0">
              <a:buNone/>
            </a:pPr>
            <a:r>
              <a:rPr lang="en-US" sz="2400"/>
              <a:t>Another kind of bias where people have systematically incorrect beliefs is that they expect their future preferences to be too close to the present ones. For example, we may have learned from experience not to go to the supermarket when we are hungry – we tend to buy all kinds of junk that we don’t normally eat or want to eat, and not only is our bill higher than normal but we also end up with stuff we don’t consume or don’t want to consume. </a:t>
            </a:r>
          </a:p>
          <a:p>
            <a:pPr marL="0" indent="0">
              <a:buNone/>
            </a:pPr>
            <a:r>
              <a:rPr lang="en-US" sz="2400"/>
              <a:t>This happens because at the time of shopping we incorrectly anticipate that our future hunger will be as great as it is now. The term ‘projection bias’ was introduced by Loewenstein, O’Donoghue and Rabin (2003) to describe this phenomenon. </a:t>
            </a:r>
            <a:endParaRPr lang="en-IN" sz="2400" dirty="0"/>
          </a:p>
        </p:txBody>
      </p:sp>
      <p:pic>
        <p:nvPicPr>
          <p:cNvPr id="5" name="Picture 4" descr="Fruits and vegetables in bags">
            <a:extLst>
              <a:ext uri="{FF2B5EF4-FFF2-40B4-BE49-F238E27FC236}">
                <a16:creationId xmlns:a16="http://schemas.microsoft.com/office/drawing/2014/main" id="{9DDF1E94-2437-19A6-8C1E-D8B994202FAC}"/>
              </a:ext>
            </a:extLst>
          </p:cNvPr>
          <p:cNvPicPr>
            <a:picLocks noChangeAspect="1"/>
          </p:cNvPicPr>
          <p:nvPr/>
        </p:nvPicPr>
        <p:blipFill>
          <a:blip r:embed="rId2"/>
          <a:srcRect l="30842" r="4942" b="2"/>
          <a:stretch/>
        </p:blipFill>
        <p:spPr>
          <a:xfrm>
            <a:off x="7675658" y="2093976"/>
            <a:ext cx="3941064" cy="4096512"/>
          </a:xfrm>
          <a:prstGeom prst="rect">
            <a:avLst/>
          </a:prstGeom>
        </p:spPr>
      </p:pic>
    </p:spTree>
    <p:extLst>
      <p:ext uri="{BB962C8B-B14F-4D97-AF65-F5344CB8AC3E}">
        <p14:creationId xmlns:p14="http://schemas.microsoft.com/office/powerpoint/2010/main" val="2307034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D8D1C-1698-C083-4BDE-4611AC5236FA}"/>
              </a:ext>
            </a:extLst>
          </p:cNvPr>
          <p:cNvSpPr>
            <a:spLocks noGrp="1"/>
          </p:cNvSpPr>
          <p:nvPr>
            <p:ph type="title"/>
          </p:nvPr>
        </p:nvSpPr>
        <p:spPr/>
        <p:txBody>
          <a:bodyPr/>
          <a:lstStyle/>
          <a:p>
            <a:r>
              <a:rPr lang="en-IN" dirty="0"/>
              <a:t>Magical beliefs</a:t>
            </a:r>
          </a:p>
        </p:txBody>
      </p:sp>
      <p:sp>
        <p:nvSpPr>
          <p:cNvPr id="3" name="Content Placeholder 2">
            <a:extLst>
              <a:ext uri="{FF2B5EF4-FFF2-40B4-BE49-F238E27FC236}">
                <a16:creationId xmlns:a16="http://schemas.microsoft.com/office/drawing/2014/main" id="{F3FD0A85-8B6F-5390-13D9-86205AA3FE8B}"/>
              </a:ext>
            </a:extLst>
          </p:cNvPr>
          <p:cNvSpPr>
            <a:spLocks noGrp="1"/>
          </p:cNvSpPr>
          <p:nvPr>
            <p:ph idx="1"/>
          </p:nvPr>
        </p:nvSpPr>
        <p:spPr/>
        <p:txBody>
          <a:bodyPr/>
          <a:lstStyle/>
          <a:p>
            <a:pPr marL="0" indent="0">
              <a:buNone/>
            </a:pPr>
            <a:r>
              <a:rPr lang="en-US" dirty="0"/>
              <a:t>This title is a general term for certain irrational beliefs that violate the assumptions of the standard model but do not fit it any of the above three categories. They are often termed ‘superstitions’ in folk psychology. The categories are ‘tempting fate’ and ‘contagion’.</a:t>
            </a:r>
          </a:p>
          <a:p>
            <a:pPr marL="0" indent="0">
              <a:buNone/>
            </a:pPr>
            <a:r>
              <a:rPr lang="en-US" dirty="0"/>
              <a:t>Two interesting biases:</a:t>
            </a:r>
          </a:p>
          <a:p>
            <a:pPr marL="0" indent="0">
              <a:buNone/>
            </a:pPr>
            <a:r>
              <a:rPr lang="en-US" b="1" dirty="0">
                <a:solidFill>
                  <a:schemeClr val="accent3">
                    <a:lumMod val="75000"/>
                  </a:schemeClr>
                </a:solidFill>
              </a:rPr>
              <a:t>Tempting Fate </a:t>
            </a:r>
            <a:r>
              <a:rPr lang="en-US" dirty="0"/>
              <a:t>– The belief that taking unnecessary risks invites negative consequences.</a:t>
            </a:r>
          </a:p>
          <a:p>
            <a:pPr marL="0" indent="0">
              <a:buNone/>
            </a:pPr>
            <a:r>
              <a:rPr lang="en-US" b="1" dirty="0">
                <a:solidFill>
                  <a:schemeClr val="accent3">
                    <a:lumMod val="75000"/>
                  </a:schemeClr>
                </a:solidFill>
              </a:rPr>
              <a:t>Contagion</a:t>
            </a:r>
            <a:r>
              <a:rPr lang="en-US" dirty="0"/>
              <a:t> – The idea that objects, ideas, or behaviors can "transfer" qualities irrationally.</a:t>
            </a:r>
            <a:endParaRPr lang="en-IN" dirty="0"/>
          </a:p>
        </p:txBody>
      </p:sp>
    </p:spTree>
    <p:extLst>
      <p:ext uri="{BB962C8B-B14F-4D97-AF65-F5344CB8AC3E}">
        <p14:creationId xmlns:p14="http://schemas.microsoft.com/office/powerpoint/2010/main" val="2100380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6B8B5-CD30-1962-8CC2-971BB98AFC7E}"/>
              </a:ext>
            </a:extLst>
          </p:cNvPr>
          <p:cNvSpPr>
            <a:spLocks noGrp="1"/>
          </p:cNvSpPr>
          <p:nvPr>
            <p:ph type="title"/>
          </p:nvPr>
        </p:nvSpPr>
        <p:spPr>
          <a:xfrm>
            <a:off x="686834" y="1153572"/>
            <a:ext cx="3200400" cy="4461163"/>
          </a:xfrm>
        </p:spPr>
        <p:txBody>
          <a:bodyPr>
            <a:normAutofit/>
          </a:bodyPr>
          <a:lstStyle/>
          <a:p>
            <a:r>
              <a:rPr lang="en-IN">
                <a:solidFill>
                  <a:srgbClr val="FFFFFF"/>
                </a:solidFill>
              </a:rPr>
              <a:t>Tempting Fate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3845DFB-B64C-B6DC-E06B-E9BCE2862CED}"/>
              </a:ext>
            </a:extLst>
          </p:cNvPr>
          <p:cNvSpPr>
            <a:spLocks noGrp="1"/>
          </p:cNvSpPr>
          <p:nvPr>
            <p:ph idx="1"/>
          </p:nvPr>
        </p:nvSpPr>
        <p:spPr>
          <a:xfrm>
            <a:off x="4447308" y="591344"/>
            <a:ext cx="6906491" cy="5585619"/>
          </a:xfrm>
        </p:spPr>
        <p:txBody>
          <a:bodyPr anchor="ctr">
            <a:normAutofit/>
          </a:bodyPr>
          <a:lstStyle/>
          <a:p>
            <a:pPr marL="0" indent="0">
              <a:buNone/>
            </a:pPr>
            <a:r>
              <a:rPr lang="en-US" dirty="0"/>
              <a:t>People often believe that certain actions increase the likelihood of bad outcomes, even when logically unrelated. Related to superstition, probability neglect, and overgeneralization.</a:t>
            </a:r>
          </a:p>
          <a:p>
            <a:pPr marL="0" indent="0">
              <a:buNone/>
            </a:pPr>
            <a:r>
              <a:rPr lang="en-US" dirty="0"/>
              <a:t>Example: Gambler’s Fallacy – A person who wins multiple rounds at a casino may fear they are "tempting fate" if they continue playing.</a:t>
            </a:r>
            <a:endParaRPr lang="en-IN" dirty="0"/>
          </a:p>
        </p:txBody>
      </p:sp>
    </p:spTree>
    <p:extLst>
      <p:ext uri="{BB962C8B-B14F-4D97-AF65-F5344CB8AC3E}">
        <p14:creationId xmlns:p14="http://schemas.microsoft.com/office/powerpoint/2010/main" val="1067640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D9F52-B73C-4C3F-3A2D-918D3816688A}"/>
              </a:ext>
            </a:extLst>
          </p:cNvPr>
          <p:cNvSpPr>
            <a:spLocks noGrp="1"/>
          </p:cNvSpPr>
          <p:nvPr>
            <p:ph type="title"/>
          </p:nvPr>
        </p:nvSpPr>
        <p:spPr>
          <a:xfrm>
            <a:off x="838200" y="365125"/>
            <a:ext cx="10515600" cy="1325563"/>
          </a:xfrm>
        </p:spPr>
        <p:txBody>
          <a:bodyPr>
            <a:normAutofit/>
          </a:bodyPr>
          <a:lstStyle/>
          <a:p>
            <a:r>
              <a:rPr lang="en-US" sz="5000"/>
              <a:t>Real-World Examples of Tempting Fate</a:t>
            </a:r>
            <a:endParaRPr lang="en-IN" sz="5000"/>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6F21E-EFD8-36C5-A11C-A4D9B5EA839C}"/>
              </a:ext>
            </a:extLst>
          </p:cNvPr>
          <p:cNvSpPr>
            <a:spLocks noGrp="1"/>
          </p:cNvSpPr>
          <p:nvPr>
            <p:ph idx="1"/>
          </p:nvPr>
        </p:nvSpPr>
        <p:spPr>
          <a:xfrm>
            <a:off x="476250" y="1677373"/>
            <a:ext cx="11715750" cy="4503971"/>
          </a:xfrm>
        </p:spPr>
        <p:txBody>
          <a:bodyPr>
            <a:noAutofit/>
          </a:bodyPr>
          <a:lstStyle/>
          <a:p>
            <a:r>
              <a:rPr lang="en-US" dirty="0"/>
              <a:t>Stock Market Timing: Investors hesitate to re-invest in a stock they previously lost money on, fearing they will tempt fate.</a:t>
            </a:r>
          </a:p>
          <a:p>
            <a:r>
              <a:rPr lang="en-US" dirty="0"/>
              <a:t>Sports Superstitions: Athletes refuse to change their pre-game rituals, believing it could cause them to lose.</a:t>
            </a:r>
          </a:p>
          <a:p>
            <a:r>
              <a:rPr lang="en-US" dirty="0"/>
              <a:t>Business Decisions: Some executives avoid launching a new product during a period of corporate bad luck, even if the product is ready.</a:t>
            </a:r>
          </a:p>
          <a:p>
            <a:r>
              <a:rPr lang="en-US" dirty="0"/>
              <a:t>Health Decisions: People avoid checking their health status (e.g., avoiding doctor visits) fearing bad news will materialize.</a:t>
            </a:r>
          </a:p>
          <a:p>
            <a:r>
              <a:rPr lang="en-US" dirty="0"/>
              <a:t>Case Study: Apple's "Risk-Averse" Strategy: After the failure of the Apple Newton in the 1990s, Apple avoided entering the tablet market for years, fearing a repeat failure. It finally launched the iPad in 2010, when the risk seemed lower.</a:t>
            </a:r>
            <a:endParaRPr lang="en-IN" dirty="0"/>
          </a:p>
        </p:txBody>
      </p:sp>
    </p:spTree>
    <p:extLst>
      <p:ext uri="{BB962C8B-B14F-4D97-AF65-F5344CB8AC3E}">
        <p14:creationId xmlns:p14="http://schemas.microsoft.com/office/powerpoint/2010/main" val="4200246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9646275-A7B9-A1EC-B35B-9BB714F913E6}"/>
              </a:ext>
            </a:extLst>
          </p:cNvPr>
          <p:cNvSpPr>
            <a:spLocks noGrp="1"/>
          </p:cNvSpPr>
          <p:nvPr>
            <p:ph type="title"/>
          </p:nvPr>
        </p:nvSpPr>
        <p:spPr>
          <a:xfrm rot="16200000">
            <a:off x="-1325880" y="1947672"/>
            <a:ext cx="5961888" cy="2788920"/>
          </a:xfrm>
        </p:spPr>
        <p:txBody>
          <a:bodyPr anchor="ctr">
            <a:normAutofit/>
          </a:bodyPr>
          <a:lstStyle/>
          <a:p>
            <a:r>
              <a:rPr lang="en-IN" sz="4800">
                <a:solidFill>
                  <a:schemeClr val="bg1"/>
                </a:solidFill>
              </a:rPr>
              <a:t> Contagion </a:t>
            </a:r>
          </a:p>
        </p:txBody>
      </p:sp>
      <p:graphicFrame>
        <p:nvGraphicFramePr>
          <p:cNvPr id="5" name="Content Placeholder 2">
            <a:extLst>
              <a:ext uri="{FF2B5EF4-FFF2-40B4-BE49-F238E27FC236}">
                <a16:creationId xmlns:a16="http://schemas.microsoft.com/office/drawing/2014/main" id="{E50FCFB4-37A5-4682-5B91-278F20D3121D}"/>
              </a:ext>
            </a:extLst>
          </p:cNvPr>
          <p:cNvGraphicFramePr>
            <a:graphicFrameLocks noGrp="1"/>
          </p:cNvGraphicFramePr>
          <p:nvPr>
            <p:ph idx="1"/>
            <p:extLst>
              <p:ext uri="{D42A27DB-BD31-4B8C-83A1-F6EECF244321}">
                <p14:modId xmlns:p14="http://schemas.microsoft.com/office/powerpoint/2010/main" val="273109770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1230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244D7-2613-B14C-3E34-FC9D401498EB}"/>
              </a:ext>
            </a:extLst>
          </p:cNvPr>
          <p:cNvSpPr>
            <a:spLocks noGrp="1"/>
          </p:cNvSpPr>
          <p:nvPr>
            <p:ph type="title"/>
          </p:nvPr>
        </p:nvSpPr>
        <p:spPr>
          <a:xfrm>
            <a:off x="686834" y="1153572"/>
            <a:ext cx="3200400" cy="4461163"/>
          </a:xfrm>
        </p:spPr>
        <p:txBody>
          <a:bodyPr>
            <a:normAutofit/>
          </a:bodyPr>
          <a:lstStyle/>
          <a:p>
            <a:r>
              <a:rPr lang="en-IN">
                <a:solidFill>
                  <a:srgbClr val="FFFFFF"/>
                </a:solidFill>
              </a:rPr>
              <a:t>Real-World Examples of Contagion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5794C5-42B1-FC7B-CBC8-2C0DC398B47F}"/>
              </a:ext>
            </a:extLst>
          </p:cNvPr>
          <p:cNvSpPr>
            <a:spLocks noGrp="1"/>
          </p:cNvSpPr>
          <p:nvPr>
            <p:ph idx="1"/>
          </p:nvPr>
        </p:nvSpPr>
        <p:spPr>
          <a:xfrm>
            <a:off x="4447308" y="591344"/>
            <a:ext cx="6906491" cy="5585619"/>
          </a:xfrm>
        </p:spPr>
        <p:txBody>
          <a:bodyPr anchor="ctr">
            <a:normAutofit/>
          </a:bodyPr>
          <a:lstStyle/>
          <a:p>
            <a:r>
              <a:rPr lang="en-US" sz="2200" dirty="0"/>
              <a:t>Luxury Branding: Items owned by celebrities (e.g., sneakers worn by Michael Jordan) are perceived as more valuable.</a:t>
            </a:r>
          </a:p>
          <a:p>
            <a:r>
              <a:rPr lang="en-US" sz="2200" dirty="0"/>
              <a:t>Negative Stigma in Marketing: Products linked to scandals (e.g., Volkswagen after the emissions scandal) experience consumer rejection.</a:t>
            </a:r>
          </a:p>
          <a:p>
            <a:r>
              <a:rPr lang="en-US" sz="2200" dirty="0"/>
              <a:t>Used Goods Market: People avoid second-hand items associated with tragic events (e.g., houses where murders occurred).</a:t>
            </a:r>
          </a:p>
          <a:p>
            <a:r>
              <a:rPr lang="en-US" sz="2200" dirty="0"/>
              <a:t>Social Influence &amp; Finance: Fear spreads like a virus in financial markets – if one investor sells, others panic and follow</a:t>
            </a:r>
          </a:p>
          <a:p>
            <a:r>
              <a:rPr lang="en-US" sz="2200" dirty="0"/>
              <a:t>.Case Study:COVID-19 Panic Buying: During the pandemic, panic spread like contagion, leading to mass purchases of </a:t>
            </a:r>
            <a:r>
              <a:rPr lang="en-US" sz="2200" dirty="0" err="1"/>
              <a:t>Dettol,sanitizers</a:t>
            </a:r>
            <a:r>
              <a:rPr lang="en-US" sz="2200" dirty="0"/>
              <a:t> and essential goods, despite no actual shortages.</a:t>
            </a:r>
            <a:endParaRPr lang="en-IN" sz="2200" dirty="0"/>
          </a:p>
        </p:txBody>
      </p:sp>
    </p:spTree>
    <p:extLst>
      <p:ext uri="{BB962C8B-B14F-4D97-AF65-F5344CB8AC3E}">
        <p14:creationId xmlns:p14="http://schemas.microsoft.com/office/powerpoint/2010/main" val="19461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AC481-0E7D-14EE-1CD3-756106A0C5C4}"/>
              </a:ext>
            </a:extLst>
          </p:cNvPr>
          <p:cNvSpPr>
            <a:spLocks noGrp="1"/>
          </p:cNvSpPr>
          <p:nvPr>
            <p:ph type="title"/>
          </p:nvPr>
        </p:nvSpPr>
        <p:spPr>
          <a:xfrm>
            <a:off x="640080" y="325369"/>
            <a:ext cx="6165166" cy="1204493"/>
          </a:xfrm>
        </p:spPr>
        <p:txBody>
          <a:bodyPr anchor="b">
            <a:normAutofit/>
          </a:bodyPr>
          <a:lstStyle/>
          <a:p>
            <a:r>
              <a:rPr lang="en-IN" sz="5400" dirty="0"/>
              <a:t>Counterfeit trade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D731AC-7E0C-4888-08EA-8B42A4ED69A8}"/>
              </a:ext>
            </a:extLst>
          </p:cNvPr>
          <p:cNvSpPr>
            <a:spLocks noGrp="1"/>
          </p:cNvSpPr>
          <p:nvPr>
            <p:ph idx="1"/>
          </p:nvPr>
        </p:nvSpPr>
        <p:spPr>
          <a:xfrm>
            <a:off x="640080" y="2872899"/>
            <a:ext cx="6833381" cy="3320668"/>
          </a:xfrm>
        </p:spPr>
        <p:txBody>
          <a:bodyPr>
            <a:normAutofit/>
          </a:bodyPr>
          <a:lstStyle/>
          <a:p>
            <a:pPr marL="0" indent="0">
              <a:buNone/>
            </a:pPr>
            <a:r>
              <a:rPr lang="en-US" sz="3600">
                <a:latin typeface="Inter var"/>
              </a:rPr>
              <a:t>T</a:t>
            </a:r>
            <a:r>
              <a:rPr lang="en-US" sz="3600" b="0" i="0">
                <a:effectLst/>
                <a:latin typeface="Inter var"/>
              </a:rPr>
              <a:t>he global trade in counterfeit goods could reach $1.79 trillion by 2030, a 75% increase from that of 2023 and a growth 3.6 times higher than predicted for the global economy </a:t>
            </a:r>
            <a:endParaRPr lang="en-IN" sz="3600" dirty="0"/>
          </a:p>
        </p:txBody>
      </p:sp>
      <p:pic>
        <p:nvPicPr>
          <p:cNvPr id="4" name="Picture 3">
            <a:extLst>
              <a:ext uri="{FF2B5EF4-FFF2-40B4-BE49-F238E27FC236}">
                <a16:creationId xmlns:a16="http://schemas.microsoft.com/office/drawing/2014/main" id="{3C7C4F7C-39AD-8323-2B1E-7F5344FA4BB6}"/>
              </a:ext>
            </a:extLst>
          </p:cNvPr>
          <p:cNvPicPr>
            <a:picLocks noChangeAspect="1"/>
          </p:cNvPicPr>
          <p:nvPr/>
        </p:nvPicPr>
        <p:blipFill>
          <a:blip r:embed="rId2"/>
          <a:srcRect l="15225" r="17822" b="-1"/>
          <a:stretch/>
        </p:blipFill>
        <p:spPr>
          <a:xfrm>
            <a:off x="7473461" y="126621"/>
            <a:ext cx="4368602" cy="330237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EAF09F92-16B6-A1E8-CBFB-2A1349A756FF}"/>
              </a:ext>
            </a:extLst>
          </p:cNvPr>
          <p:cNvPicPr>
            <a:picLocks noChangeAspect="1"/>
          </p:cNvPicPr>
          <p:nvPr/>
        </p:nvPicPr>
        <p:blipFill>
          <a:blip r:embed="rId3"/>
          <a:stretch>
            <a:fillRect/>
          </a:stretch>
        </p:blipFill>
        <p:spPr>
          <a:xfrm>
            <a:off x="7473461" y="3692769"/>
            <a:ext cx="4536831" cy="2816269"/>
          </a:xfrm>
          <a:prstGeom prst="rect">
            <a:avLst/>
          </a:prstGeom>
        </p:spPr>
      </p:pic>
    </p:spTree>
    <p:extLst>
      <p:ext uri="{BB962C8B-B14F-4D97-AF65-F5344CB8AC3E}">
        <p14:creationId xmlns:p14="http://schemas.microsoft.com/office/powerpoint/2010/main" val="3248890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787E-31E3-DD25-0FCB-F4141A7F37F6}"/>
              </a:ext>
            </a:extLst>
          </p:cNvPr>
          <p:cNvSpPr>
            <a:spLocks noGrp="1"/>
          </p:cNvSpPr>
          <p:nvPr>
            <p:ph type="title"/>
          </p:nvPr>
        </p:nvSpPr>
        <p:spPr/>
        <p:txBody>
          <a:bodyPr/>
          <a:lstStyle/>
          <a:p>
            <a:r>
              <a:rPr lang="en-IN" dirty="0"/>
              <a:t>Identify the right logo</a:t>
            </a:r>
          </a:p>
        </p:txBody>
      </p:sp>
      <p:pic>
        <p:nvPicPr>
          <p:cNvPr id="4" name="Content Placeholder 3">
            <a:extLst>
              <a:ext uri="{FF2B5EF4-FFF2-40B4-BE49-F238E27FC236}">
                <a16:creationId xmlns:a16="http://schemas.microsoft.com/office/drawing/2014/main" id="{66E41879-1D2E-58FD-49D5-82567A9D9704}"/>
              </a:ext>
            </a:extLst>
          </p:cNvPr>
          <p:cNvPicPr>
            <a:picLocks noGrp="1" noChangeAspect="1"/>
          </p:cNvPicPr>
          <p:nvPr>
            <p:ph idx="1"/>
          </p:nvPr>
        </p:nvPicPr>
        <p:blipFill>
          <a:blip r:embed="rId2"/>
          <a:stretch>
            <a:fillRect/>
          </a:stretch>
        </p:blipFill>
        <p:spPr>
          <a:xfrm>
            <a:off x="838200" y="1406769"/>
            <a:ext cx="4351338" cy="2567354"/>
          </a:xfrm>
          <a:prstGeom prst="rect">
            <a:avLst/>
          </a:prstGeom>
        </p:spPr>
      </p:pic>
      <p:pic>
        <p:nvPicPr>
          <p:cNvPr id="5" name="Picture 4">
            <a:extLst>
              <a:ext uri="{FF2B5EF4-FFF2-40B4-BE49-F238E27FC236}">
                <a16:creationId xmlns:a16="http://schemas.microsoft.com/office/drawing/2014/main" id="{CAAD4977-FC29-90AE-FDAD-D8630B857DF6}"/>
              </a:ext>
            </a:extLst>
          </p:cNvPr>
          <p:cNvPicPr>
            <a:picLocks noChangeAspect="1"/>
          </p:cNvPicPr>
          <p:nvPr/>
        </p:nvPicPr>
        <p:blipFill>
          <a:blip r:embed="rId3"/>
          <a:stretch>
            <a:fillRect/>
          </a:stretch>
        </p:blipFill>
        <p:spPr>
          <a:xfrm>
            <a:off x="838198" y="4573588"/>
            <a:ext cx="4351339" cy="1919287"/>
          </a:xfrm>
          <a:prstGeom prst="rect">
            <a:avLst/>
          </a:prstGeom>
        </p:spPr>
      </p:pic>
      <p:pic>
        <p:nvPicPr>
          <p:cNvPr id="6" name="Picture 5">
            <a:extLst>
              <a:ext uri="{FF2B5EF4-FFF2-40B4-BE49-F238E27FC236}">
                <a16:creationId xmlns:a16="http://schemas.microsoft.com/office/drawing/2014/main" id="{C34854D9-DCCC-9F59-2692-C33B6615FACA}"/>
              </a:ext>
            </a:extLst>
          </p:cNvPr>
          <p:cNvPicPr>
            <a:picLocks noChangeAspect="1"/>
          </p:cNvPicPr>
          <p:nvPr/>
        </p:nvPicPr>
        <p:blipFill>
          <a:blip r:embed="rId4"/>
          <a:stretch>
            <a:fillRect/>
          </a:stretch>
        </p:blipFill>
        <p:spPr>
          <a:xfrm>
            <a:off x="5566569" y="1375905"/>
            <a:ext cx="5410200" cy="2053095"/>
          </a:xfrm>
          <a:prstGeom prst="rect">
            <a:avLst/>
          </a:prstGeom>
        </p:spPr>
      </p:pic>
      <p:pic>
        <p:nvPicPr>
          <p:cNvPr id="7" name="Picture 6">
            <a:extLst>
              <a:ext uri="{FF2B5EF4-FFF2-40B4-BE49-F238E27FC236}">
                <a16:creationId xmlns:a16="http://schemas.microsoft.com/office/drawing/2014/main" id="{EAC14E33-CC38-7AD7-8B1E-D9B74F2B9E94}"/>
              </a:ext>
            </a:extLst>
          </p:cNvPr>
          <p:cNvPicPr>
            <a:picLocks noChangeAspect="1"/>
          </p:cNvPicPr>
          <p:nvPr/>
        </p:nvPicPr>
        <p:blipFill>
          <a:blip r:embed="rId5"/>
          <a:stretch>
            <a:fillRect/>
          </a:stretch>
        </p:blipFill>
        <p:spPr>
          <a:xfrm>
            <a:off x="6096000" y="4273062"/>
            <a:ext cx="4718538" cy="2219813"/>
          </a:xfrm>
          <a:prstGeom prst="rect">
            <a:avLst/>
          </a:prstGeom>
        </p:spPr>
      </p:pic>
      <p:pic>
        <p:nvPicPr>
          <p:cNvPr id="1026" name="Picture 1" descr="Right Mark Images – Browse 300,684 Stock Photos, Vectors ...">
            <a:extLst>
              <a:ext uri="{FF2B5EF4-FFF2-40B4-BE49-F238E27FC236}">
                <a16:creationId xmlns:a16="http://schemas.microsoft.com/office/drawing/2014/main" id="{96119F61-788C-7D6A-7594-BB951E79E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5968" y="1577974"/>
            <a:ext cx="719436" cy="38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descr="Right Mark Images – Browse 300,684 Stock Photos, Vectors ...">
            <a:extLst>
              <a:ext uri="{FF2B5EF4-FFF2-40B4-BE49-F238E27FC236}">
                <a16:creationId xmlns:a16="http://schemas.microsoft.com/office/drawing/2014/main" id="{BD2F7769-31BC-419D-3E29-AC52EB567B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505" y="2732332"/>
            <a:ext cx="1029762" cy="40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 descr="Right Mark Images – Browse 300,684 Stock Photos, Vectors ...">
            <a:extLst>
              <a:ext uri="{FF2B5EF4-FFF2-40B4-BE49-F238E27FC236}">
                <a16:creationId xmlns:a16="http://schemas.microsoft.com/office/drawing/2014/main" id="{C71D2A45-30AC-0549-DED1-D7338E80B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505" y="4761437"/>
            <a:ext cx="3651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descr="Right Mark Images – Browse 300,684 Stock Photos, Vectors ...">
            <a:extLst>
              <a:ext uri="{FF2B5EF4-FFF2-40B4-BE49-F238E27FC236}">
                <a16:creationId xmlns:a16="http://schemas.microsoft.com/office/drawing/2014/main" id="{C7BA8F6E-D34B-1DAE-D225-AFE2FF2CF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3231" y="4371973"/>
            <a:ext cx="674387" cy="54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114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anim calcmode="lin" valueType="num">
                                      <p:cBhvr additive="base">
                                        <p:cTn id="25" dur="500" fill="hold"/>
                                        <p:tgtEl>
                                          <p:spTgt spid="1029"/>
                                        </p:tgtEl>
                                        <p:attrNameLst>
                                          <p:attrName>ppt_x</p:attrName>
                                        </p:attrNameLst>
                                      </p:cBhvr>
                                      <p:tavLst>
                                        <p:tav tm="0">
                                          <p:val>
                                            <p:strVal val="#ppt_x"/>
                                          </p:val>
                                        </p:tav>
                                        <p:tav tm="100000">
                                          <p:val>
                                            <p:strVal val="#ppt_x"/>
                                          </p:val>
                                        </p:tav>
                                      </p:tavLst>
                                    </p:anim>
                                    <p:anim calcmode="lin" valueType="num">
                                      <p:cBhvr additive="base">
                                        <p:cTn id="2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E3BB6-028C-FCD8-17F2-5FF4CA428B9B}"/>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Revisiting rationality</a:t>
            </a:r>
          </a:p>
        </p:txBody>
      </p:sp>
      <p:graphicFrame>
        <p:nvGraphicFramePr>
          <p:cNvPr id="5" name="Content Placeholder 2">
            <a:extLst>
              <a:ext uri="{FF2B5EF4-FFF2-40B4-BE49-F238E27FC236}">
                <a16:creationId xmlns:a16="http://schemas.microsoft.com/office/drawing/2014/main" id="{94B0D5CC-E980-A544-1E81-8C5B3AAA3A19}"/>
              </a:ext>
            </a:extLst>
          </p:cNvPr>
          <p:cNvGraphicFramePr>
            <a:graphicFrameLocks noGrp="1"/>
          </p:cNvGraphicFramePr>
          <p:nvPr>
            <p:ph idx="1"/>
            <p:extLst>
              <p:ext uri="{D42A27DB-BD31-4B8C-83A1-F6EECF244321}">
                <p14:modId xmlns:p14="http://schemas.microsoft.com/office/powerpoint/2010/main" val="382770750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142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C6689-508F-553E-6C2C-B16124B1626B}"/>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Trade in counterfeit goods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748293-24CB-3DE5-9B1D-373058F13810}"/>
              </a:ext>
            </a:extLst>
          </p:cNvPr>
          <p:cNvSpPr>
            <a:spLocks noGrp="1"/>
          </p:cNvSpPr>
          <p:nvPr>
            <p:ph idx="1"/>
          </p:nvPr>
        </p:nvSpPr>
        <p:spPr>
          <a:xfrm>
            <a:off x="3464168" y="1"/>
            <a:ext cx="8546124" cy="6651748"/>
          </a:xfrm>
        </p:spPr>
        <p:txBody>
          <a:bodyPr anchor="ctr">
            <a:noAutofit/>
          </a:bodyPr>
          <a:lstStyle/>
          <a:p>
            <a:pPr marL="0" indent="0" algn="just">
              <a:buNone/>
            </a:pPr>
            <a:r>
              <a:rPr lang="en-US" b="0" i="0" dirty="0">
                <a:effectLst/>
                <a:latin typeface="Times New Roman" panose="02020603050405020304" pitchFamily="18" charset="0"/>
                <a:cs typeface="Times New Roman" panose="02020603050405020304" pitchFamily="18" charset="0"/>
              </a:rPr>
              <a:t>Unauthorized representation of a registered trademark carried on goods identical or similar to goods for which the trademark is registered, with a view to deceiving the purchaser into believing that he/she is buying the original goods.</a:t>
            </a:r>
          </a:p>
          <a:p>
            <a:pPr marL="0" indent="0" algn="just">
              <a:buNone/>
            </a:pPr>
            <a:r>
              <a:rPr lang="en-US" dirty="0">
                <a:latin typeface="Times New Roman" panose="02020603050405020304" pitchFamily="18" charset="0"/>
                <a:cs typeface="Times New Roman" panose="02020603050405020304" pitchFamily="18" charset="0"/>
              </a:rPr>
              <a:t>Fake products can be found in a large and growing number of industries, such as common consumer goods, (footwear, cosmetics, toys), business-to-business products (spare parts or chemicals), IT goods (phones, batteries) and luxury items (fashion apparel, deluxe watches). Importantly, many fake goods, particularly pharmaceuticals, food and drink, and medical equipment, can pose serious negative health and safety risks.</a:t>
            </a:r>
          </a:p>
          <a:p>
            <a:pPr marL="0" indent="0" algn="just">
              <a:buNone/>
            </a:pPr>
            <a:r>
              <a:rPr lang="en-US" dirty="0">
                <a:latin typeface="Times New Roman" panose="02020603050405020304" pitchFamily="18" charset="0"/>
                <a:cs typeface="Times New Roman" panose="02020603050405020304" pitchFamily="18" charset="0"/>
              </a:rPr>
              <a:t>While counterfeit and pirated goods originate from virtually all economies in all continents, China and Hong Kong, China continue to be by far the biggest origin.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384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9CB2B-CF32-C42F-6846-456818F70480}"/>
              </a:ext>
            </a:extLst>
          </p:cNvPr>
          <p:cNvSpPr>
            <a:spLocks noGrp="1"/>
          </p:cNvSpPr>
          <p:nvPr>
            <p:ph type="title"/>
          </p:nvPr>
        </p:nvSpPr>
        <p:spPr>
          <a:xfrm>
            <a:off x="761802" y="350196"/>
            <a:ext cx="8349361" cy="1624520"/>
          </a:xfrm>
        </p:spPr>
        <p:txBody>
          <a:bodyPr anchor="ctr">
            <a:normAutofit/>
          </a:bodyPr>
          <a:lstStyle/>
          <a:p>
            <a:r>
              <a:rPr lang="en-US" sz="3700" dirty="0"/>
              <a:t>Consumer Psychology and Demand for Counterfeits</a:t>
            </a:r>
            <a:endParaRPr lang="en-IN" sz="3700" dirty="0"/>
          </a:p>
        </p:txBody>
      </p:sp>
      <p:sp>
        <p:nvSpPr>
          <p:cNvPr id="3" name="Content Placeholder 2">
            <a:extLst>
              <a:ext uri="{FF2B5EF4-FFF2-40B4-BE49-F238E27FC236}">
                <a16:creationId xmlns:a16="http://schemas.microsoft.com/office/drawing/2014/main" id="{35741D8C-DB59-9FAE-E8B5-280FB3DFE24B}"/>
              </a:ext>
            </a:extLst>
          </p:cNvPr>
          <p:cNvSpPr>
            <a:spLocks noGrp="1"/>
          </p:cNvSpPr>
          <p:nvPr>
            <p:ph idx="1"/>
          </p:nvPr>
        </p:nvSpPr>
        <p:spPr>
          <a:xfrm>
            <a:off x="761802" y="2286000"/>
            <a:ext cx="8100844" cy="4070350"/>
          </a:xfrm>
        </p:spPr>
        <p:txBody>
          <a:bodyPr anchor="ctr">
            <a:normAutofit fontScale="92500" lnSpcReduction="20000"/>
          </a:bodyPr>
          <a:lstStyle/>
          <a:p>
            <a:r>
              <a:rPr lang="en-US" sz="3600" dirty="0"/>
              <a:t>Prospect Theory &amp; Loss Aversion -Consumers tend to overweigh losses and </a:t>
            </a:r>
            <a:r>
              <a:rPr lang="en-US" sz="3600" dirty="0" err="1"/>
              <a:t>underweigh</a:t>
            </a:r>
            <a:r>
              <a:rPr lang="en-US" sz="3600" dirty="0"/>
              <a:t> gains, but when counterfeit products offer a significant price advantage, they may ignore risks.</a:t>
            </a:r>
          </a:p>
          <a:p>
            <a:r>
              <a:rPr lang="en-US" sz="3600" dirty="0"/>
              <a:t>Perceived vs. Objective Risk - People underestimate the risk of purchasing counterfeits, especially in non-dangerous categories like fashion but not in pharmaceuticals.</a:t>
            </a:r>
          </a:p>
          <a:p>
            <a:endParaRPr lang="en-IN" sz="2000" dirty="0"/>
          </a:p>
        </p:txBody>
      </p:sp>
      <p:pic>
        <p:nvPicPr>
          <p:cNvPr id="5" name="Picture 4" descr="Abstract blurred background of department store">
            <a:extLst>
              <a:ext uri="{FF2B5EF4-FFF2-40B4-BE49-F238E27FC236}">
                <a16:creationId xmlns:a16="http://schemas.microsoft.com/office/drawing/2014/main" id="{B0B07B0F-0A07-5DE3-8852-984D07702F35}"/>
              </a:ext>
            </a:extLst>
          </p:cNvPr>
          <p:cNvPicPr>
            <a:picLocks noChangeAspect="1"/>
          </p:cNvPicPr>
          <p:nvPr/>
        </p:nvPicPr>
        <p:blipFill>
          <a:blip r:embed="rId2"/>
          <a:srcRect l="14344" r="26256" b="-2"/>
          <a:stretch/>
        </p:blipFill>
        <p:spPr>
          <a:xfrm>
            <a:off x="9111164" y="808891"/>
            <a:ext cx="2492117" cy="3253156"/>
          </a:xfrm>
          <a:prstGeom prst="rect">
            <a:avLst/>
          </a:prstGeom>
        </p:spPr>
      </p:pic>
    </p:spTree>
    <p:extLst>
      <p:ext uri="{BB962C8B-B14F-4D97-AF65-F5344CB8AC3E}">
        <p14:creationId xmlns:p14="http://schemas.microsoft.com/office/powerpoint/2010/main" val="99225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36618-6C7F-C18A-4997-1717B553E9EC}"/>
              </a:ext>
            </a:extLst>
          </p:cNvPr>
          <p:cNvSpPr>
            <a:spLocks noGrp="1"/>
          </p:cNvSpPr>
          <p:nvPr>
            <p:ph type="title"/>
          </p:nvPr>
        </p:nvSpPr>
        <p:spPr>
          <a:xfrm>
            <a:off x="635000" y="640823"/>
            <a:ext cx="3418659" cy="5583148"/>
          </a:xfrm>
        </p:spPr>
        <p:txBody>
          <a:bodyPr anchor="ctr">
            <a:normAutofit/>
          </a:bodyPr>
          <a:lstStyle/>
          <a:p>
            <a:r>
              <a:rPr lang="en-US" sz="5400"/>
              <a:t> Heuristics and Biases in Consumer Decision-Making</a:t>
            </a:r>
            <a:endParaRPr lang="en-IN"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EE7BC34-6273-1965-B2C3-557CCBE69274}"/>
              </a:ext>
            </a:extLst>
          </p:cNvPr>
          <p:cNvGraphicFramePr>
            <a:graphicFrameLocks noGrp="1"/>
          </p:cNvGraphicFramePr>
          <p:nvPr>
            <p:ph idx="1"/>
            <p:extLst>
              <p:ext uri="{D42A27DB-BD31-4B8C-83A1-F6EECF244321}">
                <p14:modId xmlns:p14="http://schemas.microsoft.com/office/powerpoint/2010/main" val="272516527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636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168888-DB2F-A838-6DD6-C37E50EB8AF4}"/>
              </a:ext>
            </a:extLst>
          </p:cNvPr>
          <p:cNvSpPr>
            <a:spLocks noGrp="1"/>
          </p:cNvSpPr>
          <p:nvPr>
            <p:ph type="title"/>
          </p:nvPr>
        </p:nvSpPr>
        <p:spPr>
          <a:xfrm>
            <a:off x="838200" y="365125"/>
            <a:ext cx="10515600" cy="1325563"/>
          </a:xfrm>
        </p:spPr>
        <p:txBody>
          <a:bodyPr>
            <a:normAutofit/>
          </a:bodyPr>
          <a:lstStyle/>
          <a:p>
            <a:r>
              <a:rPr lang="en-US" sz="4600"/>
              <a:t>How to Reduce Demand for Counterfeits?</a:t>
            </a:r>
            <a:endParaRPr lang="en-IN" sz="4600"/>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1EB5EE80-A640-C90B-ED51-35320597A07F}"/>
              </a:ext>
            </a:extLst>
          </p:cNvPr>
          <p:cNvGraphicFramePr>
            <a:graphicFrameLocks noGrp="1"/>
          </p:cNvGraphicFramePr>
          <p:nvPr>
            <p:ph idx="1"/>
            <p:extLst>
              <p:ext uri="{D42A27DB-BD31-4B8C-83A1-F6EECF244321}">
                <p14:modId xmlns:p14="http://schemas.microsoft.com/office/powerpoint/2010/main" val="9581597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24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B46B-C367-6FE8-7335-200399087C5C}"/>
              </a:ext>
            </a:extLst>
          </p:cNvPr>
          <p:cNvSpPr>
            <a:spLocks noGrp="1"/>
          </p:cNvSpPr>
          <p:nvPr>
            <p:ph type="title"/>
          </p:nvPr>
        </p:nvSpPr>
        <p:spPr/>
        <p:txBody>
          <a:bodyPr/>
          <a:lstStyle/>
          <a:p>
            <a:r>
              <a:rPr lang="en-IN" dirty="0"/>
              <a:t>Behavioural finance</a:t>
            </a:r>
          </a:p>
        </p:txBody>
      </p:sp>
      <p:sp>
        <p:nvSpPr>
          <p:cNvPr id="3" name="Content Placeholder 2">
            <a:extLst>
              <a:ext uri="{FF2B5EF4-FFF2-40B4-BE49-F238E27FC236}">
                <a16:creationId xmlns:a16="http://schemas.microsoft.com/office/drawing/2014/main" id="{BC131ADD-783F-62D9-3260-CAB50551A625}"/>
              </a:ext>
            </a:extLst>
          </p:cNvPr>
          <p:cNvSpPr>
            <a:spLocks noGrp="1"/>
          </p:cNvSpPr>
          <p:nvPr>
            <p:ph idx="1"/>
          </p:nvPr>
        </p:nvSpPr>
        <p:spPr/>
        <p:txBody>
          <a:bodyPr/>
          <a:lstStyle/>
          <a:p>
            <a:r>
              <a:rPr lang="en-US" dirty="0"/>
              <a:t>Behavioral finance studies how psychological biases and cognitive errors affect financial decision-making.</a:t>
            </a:r>
          </a:p>
          <a:p>
            <a:pPr marL="0" indent="0">
              <a:buNone/>
            </a:pPr>
            <a:r>
              <a:rPr lang="en-US" b="1" dirty="0">
                <a:solidFill>
                  <a:schemeClr val="accent1">
                    <a:lumMod val="60000"/>
                    <a:lumOff val="40000"/>
                  </a:schemeClr>
                </a:solidFill>
              </a:rPr>
              <a:t>Key concepts used -</a:t>
            </a:r>
          </a:p>
          <a:p>
            <a:pPr marL="0" indent="0">
              <a:buNone/>
            </a:pPr>
            <a:r>
              <a:rPr lang="en-US" dirty="0"/>
              <a:t>- Overconfidence Bias </a:t>
            </a:r>
          </a:p>
          <a:p>
            <a:pPr>
              <a:buFontTx/>
              <a:buChar char="-"/>
            </a:pPr>
            <a:r>
              <a:rPr lang="en-US" dirty="0"/>
              <a:t>Loss Aversion (Prospect Theory - Kahneman &amp; Tversky)</a:t>
            </a:r>
          </a:p>
          <a:p>
            <a:pPr>
              <a:buFontTx/>
              <a:buChar char="-"/>
            </a:pPr>
            <a:r>
              <a:rPr lang="en-IN" dirty="0"/>
              <a:t>Anchoring Bias</a:t>
            </a:r>
          </a:p>
          <a:p>
            <a:pPr>
              <a:buFontTx/>
              <a:buChar char="-"/>
            </a:pPr>
            <a:r>
              <a:rPr lang="en-IN" dirty="0"/>
              <a:t>Herd Mentality</a:t>
            </a:r>
          </a:p>
          <a:p>
            <a:pPr>
              <a:buFontTx/>
              <a:buChar char="-"/>
            </a:pPr>
            <a:r>
              <a:rPr lang="en-IN" dirty="0"/>
              <a:t>Mental Accounting</a:t>
            </a:r>
          </a:p>
        </p:txBody>
      </p:sp>
    </p:spTree>
    <p:extLst>
      <p:ext uri="{BB962C8B-B14F-4D97-AF65-F5344CB8AC3E}">
        <p14:creationId xmlns:p14="http://schemas.microsoft.com/office/powerpoint/2010/main" val="247303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A25F0B-4703-0F97-EC56-0217EECBB841}"/>
              </a:ext>
            </a:extLst>
          </p:cNvPr>
          <p:cNvSpPr>
            <a:spLocks noGrp="1"/>
          </p:cNvSpPr>
          <p:nvPr>
            <p:ph type="title"/>
          </p:nvPr>
        </p:nvSpPr>
        <p:spPr>
          <a:xfrm>
            <a:off x="1371597" y="348865"/>
            <a:ext cx="10044023" cy="877729"/>
          </a:xfrm>
        </p:spPr>
        <p:txBody>
          <a:bodyPr anchor="ctr">
            <a:normAutofit/>
          </a:bodyPr>
          <a:lstStyle/>
          <a:p>
            <a:r>
              <a:rPr lang="en-US" sz="3700">
                <a:solidFill>
                  <a:srgbClr val="FFFFFF"/>
                </a:solidFill>
              </a:rPr>
              <a:t> Market Anomalies Explained by Behavioral Finance</a:t>
            </a:r>
            <a:endParaRPr lang="en-IN" sz="3700">
              <a:solidFill>
                <a:srgbClr val="FFFFFF"/>
              </a:solidFill>
            </a:endParaRPr>
          </a:p>
        </p:txBody>
      </p:sp>
      <p:graphicFrame>
        <p:nvGraphicFramePr>
          <p:cNvPr id="5" name="Content Placeholder 2">
            <a:extLst>
              <a:ext uri="{FF2B5EF4-FFF2-40B4-BE49-F238E27FC236}">
                <a16:creationId xmlns:a16="http://schemas.microsoft.com/office/drawing/2014/main" id="{AF405B4D-4517-7412-B705-789CB6B9E724}"/>
              </a:ext>
            </a:extLst>
          </p:cNvPr>
          <p:cNvGraphicFramePr>
            <a:graphicFrameLocks noGrp="1"/>
          </p:cNvGraphicFramePr>
          <p:nvPr>
            <p:ph idx="1"/>
            <p:extLst>
              <p:ext uri="{D42A27DB-BD31-4B8C-83A1-F6EECF244321}">
                <p14:modId xmlns:p14="http://schemas.microsoft.com/office/powerpoint/2010/main" val="2951656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757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A11ED-AA3A-67FC-21FA-0E9EC61BF99C}"/>
              </a:ext>
            </a:extLst>
          </p:cNvPr>
          <p:cNvSpPr>
            <a:spLocks noGrp="1"/>
          </p:cNvSpPr>
          <p:nvPr>
            <p:ph type="title"/>
          </p:nvPr>
        </p:nvSpPr>
        <p:spPr>
          <a:xfrm>
            <a:off x="686834" y="1153572"/>
            <a:ext cx="3200400" cy="4461163"/>
          </a:xfrm>
        </p:spPr>
        <p:txBody>
          <a:bodyPr>
            <a:normAutofit/>
          </a:bodyPr>
          <a:lstStyle/>
          <a:p>
            <a:r>
              <a:rPr lang="en-IN">
                <a:solidFill>
                  <a:srgbClr val="FFFFFF"/>
                </a:solidFill>
              </a:rPr>
              <a:t>Game theory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3FD1503-F31F-DA5D-D8CC-71ACA18BF7E5}"/>
              </a:ext>
            </a:extLst>
          </p:cNvPr>
          <p:cNvSpPr>
            <a:spLocks noGrp="1"/>
          </p:cNvSpPr>
          <p:nvPr>
            <p:ph idx="1"/>
          </p:nvPr>
        </p:nvSpPr>
        <p:spPr>
          <a:xfrm>
            <a:off x="4167272" y="819150"/>
            <a:ext cx="7605628" cy="5867400"/>
          </a:xfrm>
        </p:spPr>
        <p:txBody>
          <a:bodyPr anchor="ctr">
            <a:normAutofit fontScale="85000" lnSpcReduction="20000"/>
          </a:bodyPr>
          <a:lstStyle/>
          <a:p>
            <a:pPr marL="0" indent="0">
              <a:buNone/>
            </a:pPr>
            <a:r>
              <a:rPr lang="en-US" sz="3600" dirty="0"/>
              <a:t>Game theory was invented to find a theoretical solution to the problems posed by uncertainty in games of chance where rational players make decisions in an interdependent setup.</a:t>
            </a:r>
          </a:p>
          <a:p>
            <a:pPr marL="0" indent="0">
              <a:buNone/>
            </a:pPr>
            <a:r>
              <a:rPr lang="en-US" sz="3600" dirty="0"/>
              <a:t>A ‘Game’ is an abstract of a strategic situation involving interdependence. Players, actions or strategies, and payoffs define the simplest form of the game.</a:t>
            </a:r>
          </a:p>
          <a:p>
            <a:pPr marL="0" indent="0">
              <a:buNone/>
            </a:pPr>
            <a:r>
              <a:rPr lang="en-US" sz="3600" b="1" dirty="0"/>
              <a:t>Players</a:t>
            </a:r>
            <a:r>
              <a:rPr lang="en-US" sz="3600" dirty="0"/>
              <a:t>: Players are the agents playing the game.</a:t>
            </a:r>
          </a:p>
          <a:p>
            <a:pPr marL="0" indent="0">
              <a:buNone/>
            </a:pPr>
            <a:r>
              <a:rPr lang="en-US" sz="3600" b="1" dirty="0"/>
              <a:t>Strategies</a:t>
            </a:r>
            <a:r>
              <a:rPr lang="en-US" sz="3600" dirty="0"/>
              <a:t> are the actions or the set of actions available to the players.</a:t>
            </a:r>
          </a:p>
          <a:p>
            <a:pPr marL="0" indent="0">
              <a:buNone/>
            </a:pPr>
            <a:r>
              <a:rPr lang="en-US" sz="3600" b="1" dirty="0"/>
              <a:t>Payoffs</a:t>
            </a:r>
            <a:r>
              <a:rPr lang="en-US" sz="3600" dirty="0"/>
              <a:t> are the returns to the players at the conclusion of the game.</a:t>
            </a:r>
          </a:p>
          <a:p>
            <a:pPr marL="0" indent="0">
              <a:buNone/>
            </a:pPr>
            <a:endParaRPr lang="en-US" sz="2200" dirty="0"/>
          </a:p>
          <a:p>
            <a:pPr marL="0" indent="0">
              <a:buNone/>
            </a:pPr>
            <a:endParaRPr lang="en-US" sz="2200" dirty="0"/>
          </a:p>
          <a:p>
            <a:pPr marL="0" indent="0">
              <a:buNone/>
            </a:pPr>
            <a:endParaRPr lang="en-IN" sz="2200" dirty="0"/>
          </a:p>
        </p:txBody>
      </p:sp>
    </p:spTree>
    <p:extLst>
      <p:ext uri="{BB962C8B-B14F-4D97-AF65-F5344CB8AC3E}">
        <p14:creationId xmlns:p14="http://schemas.microsoft.com/office/powerpoint/2010/main" val="3619888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1B4D30-A99E-DC2C-8558-47C5B4960294}"/>
              </a:ext>
            </a:extLst>
          </p:cNvPr>
          <p:cNvSpPr>
            <a:spLocks noGrp="1"/>
          </p:cNvSpPr>
          <p:nvPr>
            <p:ph idx="1"/>
          </p:nvPr>
        </p:nvSpPr>
        <p:spPr>
          <a:xfrm>
            <a:off x="1045028" y="-552449"/>
            <a:ext cx="9941319" cy="6694629"/>
          </a:xfrm>
        </p:spPr>
        <p:txBody>
          <a:bodyPr anchor="ctr">
            <a:normAutofit/>
          </a:bodyPr>
          <a:lstStyle/>
          <a:p>
            <a:r>
              <a:rPr lang="en-US" sz="3200" dirty="0"/>
              <a:t>A Game can be static (called simultaneous-move game) or dynamic (called sequential-move game) depending upon the information base of the players or the time of move of the players. </a:t>
            </a:r>
          </a:p>
          <a:p>
            <a:endParaRPr lang="en-US" sz="3200" dirty="0"/>
          </a:p>
          <a:p>
            <a:r>
              <a:rPr lang="en-US" sz="3200" dirty="0"/>
              <a:t>In simultaneous-move games, neither player knows the other’s action when she(he) decides her own move. In sequential-move games, the players move in sequence and the first-mover does not know the second’s action but the second-mover knows what the first did and the payoffs are decided at the end</a:t>
            </a:r>
            <a:r>
              <a:rPr lang="en-US" sz="2200" dirty="0"/>
              <a:t>.</a:t>
            </a:r>
            <a:endParaRPr lang="en-IN"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466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B7A0-8A0A-B118-5022-F33CA45307DF}"/>
              </a:ext>
            </a:extLst>
          </p:cNvPr>
          <p:cNvSpPr>
            <a:spLocks noGrp="1"/>
          </p:cNvSpPr>
          <p:nvPr>
            <p:ph type="title"/>
          </p:nvPr>
        </p:nvSpPr>
        <p:spPr>
          <a:xfrm>
            <a:off x="3270738" y="0"/>
            <a:ext cx="8042201" cy="652044"/>
          </a:xfrm>
        </p:spPr>
        <p:txBody>
          <a:bodyPr anchor="t">
            <a:normAutofit fontScale="90000"/>
          </a:bodyPr>
          <a:lstStyle/>
          <a:p>
            <a:r>
              <a:rPr lang="en-IN" sz="3200" b="1" dirty="0">
                <a:solidFill>
                  <a:schemeClr val="accent3"/>
                </a:solidFill>
              </a:rPr>
              <a:t>Prisoner’s Dilemma</a:t>
            </a:r>
            <a:br>
              <a:rPr lang="en-IN" sz="3200" dirty="0"/>
            </a:br>
            <a:endParaRPr lang="en-IN" sz="3200" dirty="0"/>
          </a:p>
        </p:txBody>
      </p:sp>
      <p:pic>
        <p:nvPicPr>
          <p:cNvPr id="21" name="Picture 20" descr="Person playing boardgame">
            <a:extLst>
              <a:ext uri="{FF2B5EF4-FFF2-40B4-BE49-F238E27FC236}">
                <a16:creationId xmlns:a16="http://schemas.microsoft.com/office/drawing/2014/main" id="{2C209EF1-338F-B664-8D3A-CF8CB13C8DF4}"/>
              </a:ext>
            </a:extLst>
          </p:cNvPr>
          <p:cNvPicPr>
            <a:picLocks noChangeAspect="1"/>
          </p:cNvPicPr>
          <p:nvPr/>
        </p:nvPicPr>
        <p:blipFill>
          <a:blip r:embed="rId2"/>
          <a:srcRect l="30638" r="19412"/>
          <a:stretch/>
        </p:blipFill>
        <p:spPr>
          <a:xfrm>
            <a:off x="-1" y="10"/>
            <a:ext cx="2866293" cy="6857990"/>
          </a:xfrm>
          <a:prstGeom prst="rect">
            <a:avLst/>
          </a:prstGeom>
        </p:spPr>
      </p:pic>
      <p:cxnSp>
        <p:nvCxnSpPr>
          <p:cNvPr id="25" name="Straight Connector 2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68F6EE-BA3A-6D27-DB2C-019F791504F8}"/>
              </a:ext>
            </a:extLst>
          </p:cNvPr>
          <p:cNvSpPr>
            <a:spLocks noGrp="1"/>
          </p:cNvSpPr>
          <p:nvPr>
            <p:ph idx="1"/>
          </p:nvPr>
        </p:nvSpPr>
        <p:spPr>
          <a:xfrm>
            <a:off x="3499338" y="652044"/>
            <a:ext cx="8370278" cy="5907018"/>
          </a:xfrm>
        </p:spPr>
        <p:txBody>
          <a:bodyPr>
            <a:noAutofit/>
          </a:bodyPr>
          <a:lstStyle/>
          <a:p>
            <a:pPr marL="0" indent="0">
              <a:buNone/>
            </a:pPr>
            <a:r>
              <a:rPr lang="en-US" sz="2400" dirty="0"/>
              <a:t>A well known example of a non-cooperative and a game of complete  information is the </a:t>
            </a:r>
            <a:r>
              <a:rPr lang="en-US" sz="2400" b="1" dirty="0"/>
              <a:t>Prisoners’ Dilemma game. </a:t>
            </a:r>
          </a:p>
          <a:p>
            <a:pPr marL="0" indent="0">
              <a:buNone/>
            </a:pPr>
            <a:r>
              <a:rPr lang="en-US" sz="2400" dirty="0"/>
              <a:t>A crime is committed for which there is no eye witness. Suspects 1 and 2 are caught and imprisoned in two separate cells. Thus each prisoner is in a solitary confinement with no means of communicating with each other.</a:t>
            </a:r>
          </a:p>
          <a:p>
            <a:pPr marL="0" indent="0">
              <a:buNone/>
            </a:pPr>
            <a:r>
              <a:rPr lang="en-US" sz="2400" dirty="0"/>
              <a:t> The magistrate speaks to each prisoner separately, and asks them to act as an informer. If one of them confesses the crime, he will be freed but the other one will spend 4 years in prison.</a:t>
            </a:r>
          </a:p>
          <a:p>
            <a:pPr marL="0" indent="0">
              <a:buNone/>
            </a:pPr>
            <a:r>
              <a:rPr lang="en-US" sz="2400" dirty="0"/>
              <a:t> If both confess, each will spend 3 years in prison. If both stay quiet and do not confess, the crime cannot be probed, so they will get nominal punishment by spending only one year in prison. Thus each player then has two possible strategies: Not confess (N) or Confess (C) and they decide simultaneously.</a:t>
            </a:r>
            <a:endParaRPr lang="en-IN" sz="2400" dirty="0"/>
          </a:p>
        </p:txBody>
      </p:sp>
    </p:spTree>
    <p:extLst>
      <p:ext uri="{BB962C8B-B14F-4D97-AF65-F5344CB8AC3E}">
        <p14:creationId xmlns:p14="http://schemas.microsoft.com/office/powerpoint/2010/main" val="307641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FF320-3A1D-3C09-30CD-B1A8141C8BEE}"/>
              </a:ext>
            </a:extLst>
          </p:cNvPr>
          <p:cNvSpPr>
            <a:spLocks noGrp="1"/>
          </p:cNvSpPr>
          <p:nvPr>
            <p:ph type="title"/>
          </p:nvPr>
        </p:nvSpPr>
        <p:spPr>
          <a:xfrm>
            <a:off x="761803" y="350196"/>
            <a:ext cx="4646904" cy="1624520"/>
          </a:xfrm>
        </p:spPr>
        <p:txBody>
          <a:bodyPr anchor="ctr">
            <a:normAutofit/>
          </a:bodyPr>
          <a:lstStyle/>
          <a:p>
            <a:r>
              <a:rPr lang="en-IN" sz="4000"/>
              <a:t>Dominant Strategies</a:t>
            </a:r>
          </a:p>
        </p:txBody>
      </p:sp>
      <p:sp>
        <p:nvSpPr>
          <p:cNvPr id="3" name="Content Placeholder 2">
            <a:extLst>
              <a:ext uri="{FF2B5EF4-FFF2-40B4-BE49-F238E27FC236}">
                <a16:creationId xmlns:a16="http://schemas.microsoft.com/office/drawing/2014/main" id="{5E8E93B8-4F8D-4CB3-A4F8-65A5DDBD6D12}"/>
              </a:ext>
            </a:extLst>
          </p:cNvPr>
          <p:cNvSpPr>
            <a:spLocks noGrp="1"/>
          </p:cNvSpPr>
          <p:nvPr>
            <p:ph idx="1"/>
          </p:nvPr>
        </p:nvSpPr>
        <p:spPr>
          <a:xfrm>
            <a:off x="761802" y="1793632"/>
            <a:ext cx="6021493" cy="4562718"/>
          </a:xfrm>
        </p:spPr>
        <p:txBody>
          <a:bodyPr anchor="ctr">
            <a:noAutofit/>
          </a:bodyPr>
          <a:lstStyle/>
          <a:p>
            <a:pPr marL="0" indent="0">
              <a:buNone/>
            </a:pPr>
            <a:r>
              <a:rPr lang="en-US" sz="3200" dirty="0"/>
              <a:t>A dominant strategy for a player is the one that yields the best payoff for that player no matter what the other player does. That is, a dominant strategy is a player’s best response to all the feasible strategies of the other player.</a:t>
            </a:r>
            <a:endParaRPr lang="en-IN" sz="3200" dirty="0"/>
          </a:p>
        </p:txBody>
      </p:sp>
      <p:pic>
        <p:nvPicPr>
          <p:cNvPr id="5" name="Picture 4" descr="Foosball soccer players">
            <a:extLst>
              <a:ext uri="{FF2B5EF4-FFF2-40B4-BE49-F238E27FC236}">
                <a16:creationId xmlns:a16="http://schemas.microsoft.com/office/drawing/2014/main" id="{03120EED-FABB-2A39-555C-920D1B080DC2}"/>
              </a:ext>
            </a:extLst>
          </p:cNvPr>
          <p:cNvPicPr>
            <a:picLocks noChangeAspect="1"/>
          </p:cNvPicPr>
          <p:nvPr/>
        </p:nvPicPr>
        <p:blipFill>
          <a:blip r:embed="rId2"/>
          <a:srcRect l="23531" r="17292"/>
          <a:stretch/>
        </p:blipFill>
        <p:spPr>
          <a:xfrm>
            <a:off x="6960796" y="301557"/>
            <a:ext cx="4646905" cy="4883285"/>
          </a:xfrm>
          <a:prstGeom prst="rect">
            <a:avLst/>
          </a:prstGeom>
        </p:spPr>
      </p:pic>
    </p:spTree>
    <p:extLst>
      <p:ext uri="{BB962C8B-B14F-4D97-AF65-F5344CB8AC3E}">
        <p14:creationId xmlns:p14="http://schemas.microsoft.com/office/powerpoint/2010/main" val="201366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C67BC-1A8B-3AC4-1304-C0A57980E4EF}"/>
              </a:ext>
            </a:extLst>
          </p:cNvPr>
          <p:cNvSpPr>
            <a:spLocks noGrp="1"/>
          </p:cNvSpPr>
          <p:nvPr>
            <p:ph type="title"/>
          </p:nvPr>
        </p:nvSpPr>
        <p:spPr>
          <a:xfrm>
            <a:off x="686834" y="1153572"/>
            <a:ext cx="3200400" cy="4461163"/>
          </a:xfrm>
        </p:spPr>
        <p:txBody>
          <a:bodyPr>
            <a:normAutofit/>
          </a:bodyPr>
          <a:lstStyle/>
          <a:p>
            <a:r>
              <a:rPr lang="en-IN">
                <a:solidFill>
                  <a:srgbClr val="FFFFFF"/>
                </a:solidFill>
              </a:rPr>
              <a:t>Beliefs &amp; Biases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19457C-F703-9997-AC77-84BD6E656E47}"/>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The most significant implication of using heuristics is that they often result in biases, meaning systematic errors. In terms of beliefs, these errors are factual; biases can also occur in terms of preferences, where the errors may result in non-optimal choices.</a:t>
            </a:r>
            <a:endParaRPr lang="en-IN" sz="3600" dirty="0"/>
          </a:p>
        </p:txBody>
      </p:sp>
    </p:spTree>
    <p:extLst>
      <p:ext uri="{BB962C8B-B14F-4D97-AF65-F5344CB8AC3E}">
        <p14:creationId xmlns:p14="http://schemas.microsoft.com/office/powerpoint/2010/main" val="1593802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EC44A-47A5-35CF-0204-4A80C4AB53CD}"/>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Dominant Strategy Equilibrium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7AF48C1-75AC-A5BD-0EB7-70CB110EB2A7}"/>
              </a:ext>
            </a:extLst>
          </p:cNvPr>
          <p:cNvSpPr>
            <a:spLocks noGrp="1"/>
          </p:cNvSpPr>
          <p:nvPr>
            <p:ph idx="1"/>
          </p:nvPr>
        </p:nvSpPr>
        <p:spPr>
          <a:xfrm>
            <a:off x="4447308" y="591344"/>
            <a:ext cx="6906491" cy="5585619"/>
          </a:xfrm>
        </p:spPr>
        <p:txBody>
          <a:bodyPr anchor="ctr">
            <a:normAutofit/>
          </a:bodyPr>
          <a:lstStyle/>
          <a:p>
            <a:pPr marL="0" indent="0">
              <a:buNone/>
            </a:pPr>
            <a:r>
              <a:rPr lang="en-IN" dirty="0"/>
              <a:t>In terms of the Prisoners’ Dilemma, both players have ‘confess’ as a dominant strategy, that is, in that case, each player’s best response would be to play confess regardless of what the other player might opt for. Thus we have (</a:t>
            </a:r>
            <a:r>
              <a:rPr lang="en-IN" dirty="0" err="1"/>
              <a:t>confess,Confess</a:t>
            </a:r>
            <a:r>
              <a:rPr lang="en-IN" dirty="0"/>
              <a:t>) as a dominant strategy equilibrium in the case of the Prisoners’ Dilemma.</a:t>
            </a:r>
          </a:p>
        </p:txBody>
      </p:sp>
    </p:spTree>
    <p:extLst>
      <p:ext uri="{BB962C8B-B14F-4D97-AF65-F5344CB8AC3E}">
        <p14:creationId xmlns:p14="http://schemas.microsoft.com/office/powerpoint/2010/main" val="706194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DB718-81E0-7CA5-7AE7-3F71D2F0E2D1}"/>
              </a:ext>
            </a:extLst>
          </p:cNvPr>
          <p:cNvSpPr>
            <a:spLocks noGrp="1"/>
          </p:cNvSpPr>
          <p:nvPr>
            <p:ph type="title"/>
          </p:nvPr>
        </p:nvSpPr>
        <p:spPr>
          <a:xfrm>
            <a:off x="761803" y="350196"/>
            <a:ext cx="4646904" cy="1624520"/>
          </a:xfrm>
        </p:spPr>
        <p:txBody>
          <a:bodyPr anchor="ctr">
            <a:normAutofit/>
          </a:bodyPr>
          <a:lstStyle/>
          <a:p>
            <a:r>
              <a:rPr lang="en-IN" sz="4000"/>
              <a:t>Nash Equilibrium</a:t>
            </a:r>
          </a:p>
        </p:txBody>
      </p:sp>
      <p:sp>
        <p:nvSpPr>
          <p:cNvPr id="3" name="Content Placeholder 2">
            <a:extLst>
              <a:ext uri="{FF2B5EF4-FFF2-40B4-BE49-F238E27FC236}">
                <a16:creationId xmlns:a16="http://schemas.microsoft.com/office/drawing/2014/main" id="{14975F8C-9EBF-4902-9272-002F8CCB1A8B}"/>
              </a:ext>
            </a:extLst>
          </p:cNvPr>
          <p:cNvSpPr>
            <a:spLocks noGrp="1"/>
          </p:cNvSpPr>
          <p:nvPr>
            <p:ph idx="1"/>
          </p:nvPr>
        </p:nvSpPr>
        <p:spPr>
          <a:xfrm>
            <a:off x="761801" y="1565030"/>
            <a:ext cx="8522445" cy="4791320"/>
          </a:xfrm>
        </p:spPr>
        <p:txBody>
          <a:bodyPr anchor="ctr">
            <a:noAutofit/>
          </a:bodyPr>
          <a:lstStyle/>
          <a:p>
            <a:pPr marL="0" indent="0">
              <a:buNone/>
            </a:pPr>
            <a:r>
              <a:rPr lang="en-US" sz="3600" dirty="0"/>
              <a:t>Nash equilibrium refers to a set of mutually best response strategies, where each player chooses his best (optimal) strategy given the strategy of the other players.</a:t>
            </a:r>
          </a:p>
          <a:p>
            <a:pPr marL="0" indent="0">
              <a:buNone/>
            </a:pPr>
            <a:r>
              <a:rPr lang="en-US" sz="3600" dirty="0"/>
              <a:t>Thus at Nash equilibrium, no player has an incentive to deviate from the chosen strategy, given the Nash equilibrium strategy of its rivals.</a:t>
            </a:r>
            <a:endParaRPr lang="en-IN" sz="3600" dirty="0"/>
          </a:p>
        </p:txBody>
      </p:sp>
      <p:pic>
        <p:nvPicPr>
          <p:cNvPr id="5" name="Picture 4" descr="Orange ball in sea of white bouncing balls">
            <a:extLst>
              <a:ext uri="{FF2B5EF4-FFF2-40B4-BE49-F238E27FC236}">
                <a16:creationId xmlns:a16="http://schemas.microsoft.com/office/drawing/2014/main" id="{E1006ACB-32C9-B80E-23EF-D1124F40BE6A}"/>
              </a:ext>
            </a:extLst>
          </p:cNvPr>
          <p:cNvPicPr>
            <a:picLocks noChangeAspect="1"/>
          </p:cNvPicPr>
          <p:nvPr/>
        </p:nvPicPr>
        <p:blipFill>
          <a:blip r:embed="rId2"/>
          <a:srcRect l="19433" r="21166" b="-2"/>
          <a:stretch/>
        </p:blipFill>
        <p:spPr>
          <a:xfrm>
            <a:off x="9108831" y="1565029"/>
            <a:ext cx="2708031" cy="4501663"/>
          </a:xfrm>
          <a:prstGeom prst="rect">
            <a:avLst/>
          </a:prstGeom>
        </p:spPr>
      </p:pic>
    </p:spTree>
    <p:extLst>
      <p:ext uri="{BB962C8B-B14F-4D97-AF65-F5344CB8AC3E}">
        <p14:creationId xmlns:p14="http://schemas.microsoft.com/office/powerpoint/2010/main" val="839552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C3AE-DB28-42A9-B737-F2B2C2B39260}"/>
              </a:ext>
            </a:extLst>
          </p:cNvPr>
          <p:cNvSpPr>
            <a:spLocks noGrp="1"/>
          </p:cNvSpPr>
          <p:nvPr>
            <p:ph type="title"/>
          </p:nvPr>
        </p:nvSpPr>
        <p:spPr>
          <a:xfrm>
            <a:off x="8079978" y="741391"/>
            <a:ext cx="3369234" cy="577455"/>
          </a:xfrm>
        </p:spPr>
        <p:txBody>
          <a:bodyPr anchor="b">
            <a:normAutofit/>
          </a:bodyPr>
          <a:lstStyle/>
          <a:p>
            <a:r>
              <a:rPr lang="en-IN" sz="3200" dirty="0"/>
              <a:t>Mixed Strategies</a:t>
            </a:r>
          </a:p>
        </p:txBody>
      </p:sp>
      <p:pic>
        <p:nvPicPr>
          <p:cNvPr id="5" name="Picture 4" descr="Arrows pointing right while one points left">
            <a:extLst>
              <a:ext uri="{FF2B5EF4-FFF2-40B4-BE49-F238E27FC236}">
                <a16:creationId xmlns:a16="http://schemas.microsoft.com/office/drawing/2014/main" id="{FC0763B0-9532-AF2A-222E-03C0F54B1A62}"/>
              </a:ext>
            </a:extLst>
          </p:cNvPr>
          <p:cNvPicPr>
            <a:picLocks noChangeAspect="1"/>
          </p:cNvPicPr>
          <p:nvPr/>
        </p:nvPicPr>
        <p:blipFill>
          <a:blip r:embed="rId2"/>
          <a:srcRect l="21768" r="6301" b="-1"/>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C5DAD94E-D92B-9DA7-E7F4-8C716E348828}"/>
              </a:ext>
            </a:extLst>
          </p:cNvPr>
          <p:cNvSpPr>
            <a:spLocks noGrp="1"/>
          </p:cNvSpPr>
          <p:nvPr>
            <p:ph idx="1"/>
          </p:nvPr>
        </p:nvSpPr>
        <p:spPr>
          <a:xfrm>
            <a:off x="8079978" y="1529862"/>
            <a:ext cx="3369234" cy="4451446"/>
          </a:xfrm>
        </p:spPr>
        <p:txBody>
          <a:bodyPr anchor="t">
            <a:noAutofit/>
          </a:bodyPr>
          <a:lstStyle/>
          <a:p>
            <a:pPr marL="0" indent="0">
              <a:buNone/>
            </a:pPr>
            <a:r>
              <a:rPr lang="en-US" sz="3600" dirty="0"/>
              <a:t>In mixed strategies, players’ choice of strategies follows a probability distribution from among several possible strategies. </a:t>
            </a:r>
            <a:endParaRPr lang="en-IN" sz="3600" dirty="0"/>
          </a:p>
        </p:txBody>
      </p:sp>
    </p:spTree>
    <p:extLst>
      <p:ext uri="{BB962C8B-B14F-4D97-AF65-F5344CB8AC3E}">
        <p14:creationId xmlns:p14="http://schemas.microsoft.com/office/powerpoint/2010/main" val="3401886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5615-9310-85B3-8507-E25E33539B94}"/>
              </a:ext>
            </a:extLst>
          </p:cNvPr>
          <p:cNvSpPr>
            <a:spLocks noGrp="1"/>
          </p:cNvSpPr>
          <p:nvPr>
            <p:ph type="title"/>
          </p:nvPr>
        </p:nvSpPr>
        <p:spPr/>
        <p:txBody>
          <a:bodyPr>
            <a:normAutofit fontScale="90000"/>
          </a:bodyPr>
          <a:lstStyle/>
          <a:p>
            <a:r>
              <a:rPr lang="en-US" dirty="0"/>
              <a:t>Case study : Penalty kicking in professional soccer</a:t>
            </a:r>
            <a:br>
              <a:rPr lang="en-US" dirty="0"/>
            </a:br>
            <a:endParaRPr lang="en-IN" dirty="0"/>
          </a:p>
        </p:txBody>
      </p:sp>
      <p:sp>
        <p:nvSpPr>
          <p:cNvPr id="3" name="Content Placeholder 2">
            <a:extLst>
              <a:ext uri="{FF2B5EF4-FFF2-40B4-BE49-F238E27FC236}">
                <a16:creationId xmlns:a16="http://schemas.microsoft.com/office/drawing/2014/main" id="{B6131564-B76F-E042-2DE7-62D6582A845A}"/>
              </a:ext>
            </a:extLst>
          </p:cNvPr>
          <p:cNvSpPr>
            <a:spLocks noGrp="1"/>
          </p:cNvSpPr>
          <p:nvPr>
            <p:ph idx="1"/>
          </p:nvPr>
        </p:nvSpPr>
        <p:spPr>
          <a:xfrm>
            <a:off x="838200" y="1283677"/>
            <a:ext cx="8048625" cy="4893286"/>
          </a:xfrm>
        </p:spPr>
        <p:txBody>
          <a:bodyPr>
            <a:normAutofit fontScale="92500" lnSpcReduction="10000"/>
          </a:bodyPr>
          <a:lstStyle/>
          <a:p>
            <a:pPr marL="0" indent="0">
              <a:buNone/>
            </a:pPr>
            <a:r>
              <a:rPr lang="en-US" sz="3500" dirty="0"/>
              <a:t>Where should top soccer players aim their penalty kicks?</a:t>
            </a:r>
            <a:endParaRPr lang="en-US" dirty="0"/>
          </a:p>
          <a:p>
            <a:pPr marL="0" indent="0" algn="just">
              <a:buNone/>
            </a:pPr>
            <a:r>
              <a:rPr lang="en-US" dirty="0">
                <a:solidFill>
                  <a:schemeClr val="accent5">
                    <a:lumMod val="50000"/>
                  </a:schemeClr>
                </a:solidFill>
              </a:rPr>
              <a:t>At first glance, one might think that this is a matter of knowing the kicker’s strengths and the goalkeeper’s weaknesses. Most right-footed kickers are better at aiming to the left of the goal, or the goalkeeper’s right. On the other hand, more goalkeepers are more proficient at driving to their right. However, as soon as the kicker predictably kicks in one </a:t>
            </a:r>
            <a:r>
              <a:rPr lang="en-US" dirty="0" err="1">
                <a:solidFill>
                  <a:schemeClr val="accent5">
                    <a:lumMod val="50000"/>
                  </a:schemeClr>
                </a:solidFill>
              </a:rPr>
              <a:t>directionthe</a:t>
            </a:r>
            <a:r>
              <a:rPr lang="en-US" dirty="0">
                <a:solidFill>
                  <a:schemeClr val="accent5">
                    <a:lumMod val="50000"/>
                  </a:schemeClr>
                </a:solidFill>
              </a:rPr>
              <a:t> keeper can anticipate this and is more likely to make a save. </a:t>
            </a:r>
          </a:p>
          <a:p>
            <a:pPr marL="0" indent="0">
              <a:buNone/>
            </a:pPr>
            <a:r>
              <a:rPr lang="en-US" dirty="0">
                <a:solidFill>
                  <a:schemeClr val="accent4">
                    <a:lumMod val="75000"/>
                  </a:schemeClr>
                </a:solidFill>
              </a:rPr>
              <a:t>The key to success then for both players is to be unpredictable</a:t>
            </a:r>
          </a:p>
          <a:p>
            <a:pPr marL="0" indent="0">
              <a:buNone/>
            </a:pPr>
            <a:r>
              <a:rPr lang="en-US" dirty="0">
                <a:solidFill>
                  <a:schemeClr val="accent4">
                    <a:lumMod val="75000"/>
                  </a:schemeClr>
                </a:solidFill>
              </a:rPr>
              <a:t>and randomize their directions of shooting and diving.</a:t>
            </a:r>
          </a:p>
          <a:p>
            <a:pPr marL="0" indent="0">
              <a:buNone/>
            </a:pPr>
            <a:endParaRPr lang="en-IN" dirty="0"/>
          </a:p>
        </p:txBody>
      </p:sp>
      <p:pic>
        <p:nvPicPr>
          <p:cNvPr id="4" name="Picture 3">
            <a:extLst>
              <a:ext uri="{FF2B5EF4-FFF2-40B4-BE49-F238E27FC236}">
                <a16:creationId xmlns:a16="http://schemas.microsoft.com/office/drawing/2014/main" id="{BF92AF9C-FD13-3470-C94C-8EC68E1994C5}"/>
              </a:ext>
            </a:extLst>
          </p:cNvPr>
          <p:cNvPicPr>
            <a:picLocks noChangeAspect="1"/>
          </p:cNvPicPr>
          <p:nvPr/>
        </p:nvPicPr>
        <p:blipFill>
          <a:blip r:embed="rId2"/>
          <a:stretch>
            <a:fillRect/>
          </a:stretch>
        </p:blipFill>
        <p:spPr>
          <a:xfrm>
            <a:off x="9108831" y="1027906"/>
            <a:ext cx="2991949" cy="1847850"/>
          </a:xfrm>
          <a:prstGeom prst="rect">
            <a:avLst/>
          </a:prstGeom>
        </p:spPr>
      </p:pic>
      <p:pic>
        <p:nvPicPr>
          <p:cNvPr id="5" name="Picture 4">
            <a:extLst>
              <a:ext uri="{FF2B5EF4-FFF2-40B4-BE49-F238E27FC236}">
                <a16:creationId xmlns:a16="http://schemas.microsoft.com/office/drawing/2014/main" id="{99B0DC2F-A46C-396D-A496-A39DCC7E1771}"/>
              </a:ext>
            </a:extLst>
          </p:cNvPr>
          <p:cNvPicPr>
            <a:picLocks noChangeAspect="1"/>
          </p:cNvPicPr>
          <p:nvPr/>
        </p:nvPicPr>
        <p:blipFill>
          <a:blip r:embed="rId3"/>
          <a:stretch>
            <a:fillRect/>
          </a:stretch>
        </p:blipFill>
        <p:spPr>
          <a:xfrm>
            <a:off x="9108831" y="3730320"/>
            <a:ext cx="2857500" cy="1600200"/>
          </a:xfrm>
          <a:prstGeom prst="rect">
            <a:avLst/>
          </a:prstGeom>
        </p:spPr>
      </p:pic>
    </p:spTree>
    <p:extLst>
      <p:ext uri="{BB962C8B-B14F-4D97-AF65-F5344CB8AC3E}">
        <p14:creationId xmlns:p14="http://schemas.microsoft.com/office/powerpoint/2010/main" val="495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80">
                                          <p:stCondLst>
                                            <p:cond delay="0"/>
                                          </p:stCondLst>
                                        </p:cTn>
                                        <p:tgtEl>
                                          <p:spTgt spid="3">
                                            <p:txEl>
                                              <p:pRg st="1" end="1"/>
                                            </p:txEl>
                                          </p:spTgt>
                                        </p:tgtEl>
                                      </p:cBhvr>
                                    </p:animEffect>
                                    <p:anim calcmode="lin" valueType="num">
                                      <p:cBhvr>
                                        <p:cTn id="1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1" end="1"/>
                                            </p:txEl>
                                          </p:spTgt>
                                        </p:tgtEl>
                                      </p:cBhvr>
                                      <p:to x="100000" y="60000"/>
                                    </p:animScale>
                                    <p:animScale>
                                      <p:cBhvr>
                                        <p:cTn id="20" dur="166" decel="50000">
                                          <p:stCondLst>
                                            <p:cond delay="676"/>
                                          </p:stCondLst>
                                        </p:cTn>
                                        <p:tgtEl>
                                          <p:spTgt spid="3">
                                            <p:txEl>
                                              <p:pRg st="1" end="1"/>
                                            </p:txEl>
                                          </p:spTgt>
                                        </p:tgtEl>
                                      </p:cBhvr>
                                      <p:to x="100000" y="100000"/>
                                    </p:animScale>
                                    <p:animScale>
                                      <p:cBhvr>
                                        <p:cTn id="21" dur="26">
                                          <p:stCondLst>
                                            <p:cond delay="1312"/>
                                          </p:stCondLst>
                                        </p:cTn>
                                        <p:tgtEl>
                                          <p:spTgt spid="3">
                                            <p:txEl>
                                              <p:pRg st="1" end="1"/>
                                            </p:txEl>
                                          </p:spTgt>
                                        </p:tgtEl>
                                      </p:cBhvr>
                                      <p:to x="100000" y="80000"/>
                                    </p:animScale>
                                    <p:animScale>
                                      <p:cBhvr>
                                        <p:cTn id="22" dur="166" decel="50000">
                                          <p:stCondLst>
                                            <p:cond delay="1338"/>
                                          </p:stCondLst>
                                        </p:cTn>
                                        <p:tgtEl>
                                          <p:spTgt spid="3">
                                            <p:txEl>
                                              <p:pRg st="1" end="1"/>
                                            </p:txEl>
                                          </p:spTgt>
                                        </p:tgtEl>
                                      </p:cBhvr>
                                      <p:to x="100000" y="100000"/>
                                    </p:animScale>
                                    <p:animScale>
                                      <p:cBhvr>
                                        <p:cTn id="23" dur="26">
                                          <p:stCondLst>
                                            <p:cond delay="1642"/>
                                          </p:stCondLst>
                                        </p:cTn>
                                        <p:tgtEl>
                                          <p:spTgt spid="3">
                                            <p:txEl>
                                              <p:pRg st="1" end="1"/>
                                            </p:txEl>
                                          </p:spTgt>
                                        </p:tgtEl>
                                      </p:cBhvr>
                                      <p:to x="100000" y="90000"/>
                                    </p:animScale>
                                    <p:animScale>
                                      <p:cBhvr>
                                        <p:cTn id="24" dur="166" decel="50000">
                                          <p:stCondLst>
                                            <p:cond delay="1668"/>
                                          </p:stCondLst>
                                        </p:cTn>
                                        <p:tgtEl>
                                          <p:spTgt spid="3">
                                            <p:txEl>
                                              <p:pRg st="1" end="1"/>
                                            </p:txEl>
                                          </p:spTgt>
                                        </p:tgtEl>
                                      </p:cBhvr>
                                      <p:to x="100000" y="100000"/>
                                    </p:animScale>
                                    <p:animScale>
                                      <p:cBhvr>
                                        <p:cTn id="25" dur="26">
                                          <p:stCondLst>
                                            <p:cond delay="1808"/>
                                          </p:stCondLst>
                                        </p:cTn>
                                        <p:tgtEl>
                                          <p:spTgt spid="3">
                                            <p:txEl>
                                              <p:pRg st="1" end="1"/>
                                            </p:txEl>
                                          </p:spTgt>
                                        </p:tgtEl>
                                      </p:cBhvr>
                                      <p:to x="100000" y="95000"/>
                                    </p:animScale>
                                    <p:animScale>
                                      <p:cBhvr>
                                        <p:cTn id="26" dur="166" decel="50000">
                                          <p:stCondLst>
                                            <p:cond delay="1834"/>
                                          </p:stCondLst>
                                        </p:cTn>
                                        <p:tgtEl>
                                          <p:spTgt spid="3">
                                            <p:txEl>
                                              <p:pRg st="1" end="1"/>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2000"/>
                                        <p:tgtEl>
                                          <p:spTgt spid="3">
                                            <p:txEl>
                                              <p:pRg st="2" end="2"/>
                                            </p:txEl>
                                          </p:spTgt>
                                        </p:tgtEl>
                                      </p:cBhvr>
                                    </p:animEffect>
                                    <p:anim calcmode="lin" valueType="num">
                                      <p:cBhvr>
                                        <p:cTn id="3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33" dur="2000" fill="hold"/>
                                        <p:tgtEl>
                                          <p:spTgt spid="3">
                                            <p:txEl>
                                              <p:pRg st="2" end="2"/>
                                            </p:txEl>
                                          </p:spTgt>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2000"/>
                                        <p:tgtEl>
                                          <p:spTgt spid="3">
                                            <p:txEl>
                                              <p:pRg st="3" end="3"/>
                                            </p:txEl>
                                          </p:spTgt>
                                        </p:tgtEl>
                                      </p:cBhvr>
                                    </p:animEffect>
                                    <p:anim calcmode="lin" valueType="num">
                                      <p:cBhvr>
                                        <p:cTn id="37"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8"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EF7FA-069A-F95B-CD08-05E180C73023}"/>
              </a:ext>
            </a:extLst>
          </p:cNvPr>
          <p:cNvSpPr>
            <a:spLocks noGrp="1"/>
          </p:cNvSpPr>
          <p:nvPr>
            <p:ph type="title"/>
          </p:nvPr>
        </p:nvSpPr>
        <p:spPr>
          <a:xfrm>
            <a:off x="761800" y="0"/>
            <a:ext cx="5334197" cy="1354015"/>
          </a:xfrm>
        </p:spPr>
        <p:txBody>
          <a:bodyPr anchor="ctr">
            <a:normAutofit/>
          </a:bodyPr>
          <a:lstStyle/>
          <a:p>
            <a:r>
              <a:rPr lang="en-IN" sz="4000" dirty="0"/>
              <a:t>Bargaining</a:t>
            </a:r>
          </a:p>
        </p:txBody>
      </p:sp>
      <p:sp>
        <p:nvSpPr>
          <p:cNvPr id="3" name="Content Placeholder 2">
            <a:extLst>
              <a:ext uri="{FF2B5EF4-FFF2-40B4-BE49-F238E27FC236}">
                <a16:creationId xmlns:a16="http://schemas.microsoft.com/office/drawing/2014/main" id="{1F479A22-8594-024F-A3B7-839814EFE612}"/>
              </a:ext>
            </a:extLst>
          </p:cNvPr>
          <p:cNvSpPr>
            <a:spLocks noGrp="1"/>
          </p:cNvSpPr>
          <p:nvPr>
            <p:ph idx="1"/>
          </p:nvPr>
        </p:nvSpPr>
        <p:spPr>
          <a:xfrm>
            <a:off x="474785" y="1354015"/>
            <a:ext cx="9038492" cy="5079494"/>
          </a:xfrm>
        </p:spPr>
        <p:txBody>
          <a:bodyPr anchor="ctr">
            <a:normAutofit/>
          </a:bodyPr>
          <a:lstStyle/>
          <a:p>
            <a:pPr marL="0" indent="0">
              <a:buNone/>
            </a:pPr>
            <a:r>
              <a:rPr lang="en-US" sz="3200" dirty="0"/>
              <a:t>Bargaining refers to the process by which parties agree to the terms of a transaction.</a:t>
            </a:r>
            <a:r>
              <a:rPr lang="en-IN" sz="3200" dirty="0"/>
              <a:t> </a:t>
            </a:r>
          </a:p>
          <a:p>
            <a:pPr marL="0" indent="0">
              <a:buNone/>
            </a:pPr>
            <a:r>
              <a:rPr lang="en-US" sz="3200" b="1" dirty="0">
                <a:solidFill>
                  <a:schemeClr val="tx2">
                    <a:lumMod val="75000"/>
                    <a:lumOff val="25000"/>
                  </a:schemeClr>
                </a:solidFill>
              </a:rPr>
              <a:t>Unstructured bargaining - This kind of bargaining allows the players to use any kind of communication, not restricting the type of message or the order of offers made.</a:t>
            </a:r>
          </a:p>
          <a:p>
            <a:pPr marL="0" indent="0">
              <a:buNone/>
            </a:pPr>
            <a:r>
              <a:rPr lang="en-US" sz="3200" b="1" dirty="0">
                <a:solidFill>
                  <a:schemeClr val="accent5">
                    <a:lumMod val="60000"/>
                    <a:lumOff val="40000"/>
                  </a:schemeClr>
                </a:solidFill>
              </a:rPr>
              <a:t>Structured bargaining</a:t>
            </a:r>
          </a:p>
          <a:p>
            <a:pPr marL="0" indent="0">
              <a:buNone/>
            </a:pPr>
            <a:r>
              <a:rPr lang="en-US" sz="3200" b="1" dirty="0">
                <a:solidFill>
                  <a:schemeClr val="accent5">
                    <a:lumMod val="60000"/>
                    <a:lumOff val="40000"/>
                  </a:schemeClr>
                </a:solidFill>
              </a:rPr>
              <a:t>The general nature of the structure used in experiments has been for the players to alternate offers over a finite or infinite period.</a:t>
            </a:r>
          </a:p>
          <a:p>
            <a:pPr marL="0" indent="0">
              <a:buNone/>
            </a:pPr>
            <a:endParaRPr lang="en-US" sz="2000" b="1" dirty="0"/>
          </a:p>
        </p:txBody>
      </p:sp>
      <p:pic>
        <p:nvPicPr>
          <p:cNvPr id="5" name="Picture 4">
            <a:extLst>
              <a:ext uri="{FF2B5EF4-FFF2-40B4-BE49-F238E27FC236}">
                <a16:creationId xmlns:a16="http://schemas.microsoft.com/office/drawing/2014/main" id="{1A37D70F-F364-D29D-17E6-802A15BD9F55}"/>
              </a:ext>
            </a:extLst>
          </p:cNvPr>
          <p:cNvPicPr>
            <a:picLocks noChangeAspect="1"/>
          </p:cNvPicPr>
          <p:nvPr/>
        </p:nvPicPr>
        <p:blipFill>
          <a:blip r:embed="rId2"/>
          <a:srcRect l="2230" r="20112" b="-1"/>
          <a:stretch/>
        </p:blipFill>
        <p:spPr>
          <a:xfrm>
            <a:off x="9513277" y="-10886"/>
            <a:ext cx="267872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499799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59B58-E37C-3189-357C-426DF7C0F7B0}"/>
              </a:ext>
            </a:extLst>
          </p:cNvPr>
          <p:cNvSpPr>
            <a:spLocks noGrp="1"/>
          </p:cNvSpPr>
          <p:nvPr>
            <p:ph type="title"/>
          </p:nvPr>
        </p:nvSpPr>
        <p:spPr>
          <a:xfrm>
            <a:off x="686834" y="1153572"/>
            <a:ext cx="3200400" cy="4461163"/>
          </a:xfrm>
        </p:spPr>
        <p:txBody>
          <a:bodyPr>
            <a:normAutofit/>
          </a:bodyPr>
          <a:lstStyle/>
          <a:p>
            <a:r>
              <a:rPr lang="en-IN">
                <a:solidFill>
                  <a:srgbClr val="FFFFFF"/>
                </a:solidFill>
              </a:rPr>
              <a:t>Structured bargaining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C098EC6-931E-84E9-BAC2-15DC407277F8}"/>
              </a:ext>
            </a:extLst>
          </p:cNvPr>
          <p:cNvSpPr>
            <a:spLocks noGrp="1"/>
          </p:cNvSpPr>
          <p:nvPr>
            <p:ph idx="1"/>
          </p:nvPr>
        </p:nvSpPr>
        <p:spPr>
          <a:xfrm>
            <a:off x="4447308" y="591344"/>
            <a:ext cx="6906491" cy="5585619"/>
          </a:xfrm>
        </p:spPr>
        <p:txBody>
          <a:bodyPr anchor="ctr">
            <a:normAutofit/>
          </a:bodyPr>
          <a:lstStyle/>
          <a:p>
            <a:pPr marL="0" indent="0">
              <a:buNone/>
            </a:pPr>
            <a:r>
              <a:rPr lang="en-US" dirty="0"/>
              <a:t>Structured bargaining follows predefined rules, frameworks, or institutional guidelines. It is usually formalized, and participants are aware of the procedures they must follow.</a:t>
            </a:r>
          </a:p>
          <a:p>
            <a:pPr marL="0" indent="0">
              <a:buNone/>
            </a:pPr>
            <a:r>
              <a:rPr lang="en-US" b="1"/>
              <a:t>Characteristics:</a:t>
            </a:r>
          </a:p>
          <a:p>
            <a:pPr>
              <a:buFont typeface="Wingdings" panose="05000000000000000000" pitchFamily="2" charset="2"/>
              <a:buChar char="ü"/>
            </a:pPr>
            <a:r>
              <a:rPr lang="en-US" dirty="0"/>
              <a:t>Follows a systematic approach or institutional framework</a:t>
            </a:r>
          </a:p>
          <a:p>
            <a:pPr>
              <a:buFont typeface="Wingdings" panose="05000000000000000000" pitchFamily="2" charset="2"/>
              <a:buChar char="ü"/>
            </a:pPr>
            <a:r>
              <a:rPr lang="en-US" dirty="0"/>
              <a:t>Involves predefined negotiation rules</a:t>
            </a:r>
          </a:p>
          <a:p>
            <a:pPr>
              <a:buFont typeface="Wingdings" panose="05000000000000000000" pitchFamily="2" charset="2"/>
              <a:buChar char="ü"/>
            </a:pPr>
            <a:r>
              <a:rPr lang="en-US" dirty="0"/>
              <a:t>Often used in labor negotiations, legal disputes, or formal contracts</a:t>
            </a:r>
          </a:p>
          <a:p>
            <a:pPr>
              <a:buFont typeface="Wingdings" panose="05000000000000000000" pitchFamily="2" charset="2"/>
              <a:buChar char="ü"/>
            </a:pPr>
            <a:r>
              <a:rPr lang="en-US" dirty="0"/>
              <a:t>Outcomes are often predictable</a:t>
            </a:r>
            <a:endParaRPr lang="en-IN" dirty="0"/>
          </a:p>
        </p:txBody>
      </p:sp>
    </p:spTree>
    <p:extLst>
      <p:ext uri="{BB962C8B-B14F-4D97-AF65-F5344CB8AC3E}">
        <p14:creationId xmlns:p14="http://schemas.microsoft.com/office/powerpoint/2010/main" val="2484040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610B-32D5-8ECB-F4BD-17E228D15E9F}"/>
              </a:ext>
            </a:extLst>
          </p:cNvPr>
          <p:cNvSpPr>
            <a:spLocks noGrp="1"/>
          </p:cNvSpPr>
          <p:nvPr>
            <p:ph type="title"/>
          </p:nvPr>
        </p:nvSpPr>
        <p:spPr>
          <a:xfrm>
            <a:off x="761803" y="350196"/>
            <a:ext cx="4646904" cy="1624520"/>
          </a:xfrm>
        </p:spPr>
        <p:txBody>
          <a:bodyPr anchor="ctr">
            <a:normAutofit/>
          </a:bodyPr>
          <a:lstStyle/>
          <a:p>
            <a:r>
              <a:rPr lang="en-US" sz="4000"/>
              <a:t>Example:</a:t>
            </a:r>
            <a:br>
              <a:rPr lang="en-US" sz="4000"/>
            </a:br>
            <a:endParaRPr lang="en-IN" sz="4000"/>
          </a:p>
        </p:txBody>
      </p:sp>
      <p:sp>
        <p:nvSpPr>
          <p:cNvPr id="3" name="Content Placeholder 2">
            <a:extLst>
              <a:ext uri="{FF2B5EF4-FFF2-40B4-BE49-F238E27FC236}">
                <a16:creationId xmlns:a16="http://schemas.microsoft.com/office/drawing/2014/main" id="{2AA8F460-45D5-FC18-EB61-1DBC90C74757}"/>
              </a:ext>
            </a:extLst>
          </p:cNvPr>
          <p:cNvSpPr>
            <a:spLocks noGrp="1"/>
          </p:cNvSpPr>
          <p:nvPr>
            <p:ph idx="1"/>
          </p:nvPr>
        </p:nvSpPr>
        <p:spPr>
          <a:xfrm>
            <a:off x="761802" y="1090246"/>
            <a:ext cx="8012921" cy="5266103"/>
          </a:xfrm>
        </p:spPr>
        <p:txBody>
          <a:bodyPr anchor="ctr">
            <a:noAutofit/>
          </a:bodyPr>
          <a:lstStyle/>
          <a:p>
            <a:r>
              <a:rPr lang="en-US" dirty="0"/>
              <a:t>Union-Management Negotiations: In labor unions, bargaining between workers and management follows a structured process with rules regarding wages, working conditions, and dispute resolution.</a:t>
            </a:r>
          </a:p>
          <a:p>
            <a:r>
              <a:rPr lang="en-US" dirty="0"/>
              <a:t>Game-Theoretic Models: The Ultimatum Game is an example where one player (the proposer) offers a split of money, and the other (the responder) either accepts or rejects it, following a clear structure.</a:t>
            </a:r>
            <a:endParaRPr lang="en-IN" dirty="0"/>
          </a:p>
        </p:txBody>
      </p:sp>
      <p:pic>
        <p:nvPicPr>
          <p:cNvPr id="5" name="Picture 4" descr="Dice and pins on a board game">
            <a:extLst>
              <a:ext uri="{FF2B5EF4-FFF2-40B4-BE49-F238E27FC236}">
                <a16:creationId xmlns:a16="http://schemas.microsoft.com/office/drawing/2014/main" id="{AB0A109C-B8FB-1E58-0DA2-DB22D91C90FE}"/>
              </a:ext>
            </a:extLst>
          </p:cNvPr>
          <p:cNvPicPr>
            <a:picLocks noChangeAspect="1"/>
          </p:cNvPicPr>
          <p:nvPr/>
        </p:nvPicPr>
        <p:blipFill>
          <a:blip r:embed="rId2"/>
          <a:srcRect l="9808" r="31015"/>
          <a:stretch/>
        </p:blipFill>
        <p:spPr>
          <a:xfrm>
            <a:off x="9038492" y="1"/>
            <a:ext cx="3160333" cy="6858000"/>
          </a:xfrm>
          <a:prstGeom prst="rect">
            <a:avLst/>
          </a:prstGeom>
        </p:spPr>
      </p:pic>
    </p:spTree>
    <p:extLst>
      <p:ext uri="{BB962C8B-B14F-4D97-AF65-F5344CB8AC3E}">
        <p14:creationId xmlns:p14="http://schemas.microsoft.com/office/powerpoint/2010/main" val="260947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6F7E2-2404-AB4A-2DFF-710A9C853CD8}"/>
              </a:ext>
            </a:extLst>
          </p:cNvPr>
          <p:cNvSpPr>
            <a:spLocks noGrp="1"/>
          </p:cNvSpPr>
          <p:nvPr>
            <p:ph type="title"/>
          </p:nvPr>
        </p:nvSpPr>
        <p:spPr>
          <a:xfrm>
            <a:off x="686834" y="1153572"/>
            <a:ext cx="3200400" cy="4461163"/>
          </a:xfrm>
        </p:spPr>
        <p:txBody>
          <a:bodyPr>
            <a:normAutofit/>
          </a:bodyPr>
          <a:lstStyle/>
          <a:p>
            <a:r>
              <a:rPr lang="en-IN">
                <a:solidFill>
                  <a:srgbClr val="FFFFFF"/>
                </a:solidFill>
              </a:rPr>
              <a:t>Unstructured Bargaining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B4DE564-17C0-7ECE-0623-C7C4F5A4806D}"/>
              </a:ext>
            </a:extLst>
          </p:cNvPr>
          <p:cNvSpPr>
            <a:spLocks noGrp="1"/>
          </p:cNvSpPr>
          <p:nvPr>
            <p:ph idx="1"/>
          </p:nvPr>
        </p:nvSpPr>
        <p:spPr>
          <a:xfrm>
            <a:off x="4447308" y="591344"/>
            <a:ext cx="6906491" cy="5585619"/>
          </a:xfrm>
        </p:spPr>
        <p:txBody>
          <a:bodyPr anchor="ctr">
            <a:normAutofit/>
          </a:bodyPr>
          <a:lstStyle/>
          <a:p>
            <a:pPr marL="0" indent="0">
              <a:buNone/>
            </a:pPr>
            <a:r>
              <a:rPr lang="en-US" dirty="0"/>
              <a:t>Unstructured bargaining occurs in a more informal, flexible setting without strict rules. It is often influenced by emotions, cognitive biases, heuristics, and social norms.</a:t>
            </a:r>
          </a:p>
          <a:p>
            <a:pPr marL="0" indent="0">
              <a:buNone/>
            </a:pPr>
            <a:r>
              <a:rPr lang="en-US" b="1"/>
              <a:t>Characteristics:</a:t>
            </a:r>
          </a:p>
          <a:p>
            <a:r>
              <a:rPr lang="en-US" dirty="0"/>
              <a:t>No fixed rules or formal procedures</a:t>
            </a:r>
          </a:p>
          <a:p>
            <a:r>
              <a:rPr lang="en-US" dirty="0"/>
              <a:t>More dependent on social interactions and negotiation skills</a:t>
            </a:r>
          </a:p>
          <a:p>
            <a:r>
              <a:rPr lang="en-US" dirty="0"/>
              <a:t>Often influenced by behavioral biases like anchoring, fairness concerns, or overconfidence</a:t>
            </a:r>
          </a:p>
          <a:p>
            <a:r>
              <a:rPr lang="en-US" dirty="0"/>
              <a:t>Common in everyday transactions</a:t>
            </a:r>
            <a:endParaRPr lang="en-IN" dirty="0"/>
          </a:p>
        </p:txBody>
      </p:sp>
    </p:spTree>
    <p:extLst>
      <p:ext uri="{BB962C8B-B14F-4D97-AF65-F5344CB8AC3E}">
        <p14:creationId xmlns:p14="http://schemas.microsoft.com/office/powerpoint/2010/main" val="2303123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39AAA-79C5-0C31-802C-725032266A2E}"/>
              </a:ext>
            </a:extLst>
          </p:cNvPr>
          <p:cNvSpPr>
            <a:spLocks noGrp="1"/>
          </p:cNvSpPr>
          <p:nvPr>
            <p:ph type="title"/>
          </p:nvPr>
        </p:nvSpPr>
        <p:spPr>
          <a:xfrm>
            <a:off x="686834" y="1153572"/>
            <a:ext cx="3200400" cy="4461163"/>
          </a:xfrm>
        </p:spPr>
        <p:txBody>
          <a:bodyPr>
            <a:normAutofit/>
          </a:bodyPr>
          <a:lstStyle/>
          <a:p>
            <a:r>
              <a:rPr lang="en-US">
                <a:solidFill>
                  <a:srgbClr val="FFFFFF"/>
                </a:solidFill>
              </a:rPr>
              <a:t> Example</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EAEA152-6C5C-9CFC-3F0F-9F4446AF3DEE}"/>
              </a:ext>
            </a:extLst>
          </p:cNvPr>
          <p:cNvSpPr>
            <a:spLocks noGrp="1"/>
          </p:cNvSpPr>
          <p:nvPr>
            <p:ph idx="1"/>
          </p:nvPr>
        </p:nvSpPr>
        <p:spPr>
          <a:xfrm>
            <a:off x="4447308" y="591344"/>
            <a:ext cx="6906491" cy="5585619"/>
          </a:xfrm>
        </p:spPr>
        <p:txBody>
          <a:bodyPr anchor="ctr">
            <a:normAutofit/>
          </a:bodyPr>
          <a:lstStyle/>
          <a:p>
            <a:pPr marL="0" indent="0">
              <a:buNone/>
            </a:pPr>
            <a:r>
              <a:rPr lang="en-US" b="1"/>
              <a:t>Street Market Haggling</a:t>
            </a:r>
            <a:r>
              <a:rPr lang="en-US" dirty="0"/>
              <a:t>: A customer negotiating the price of a product in an open market, where the final price depends on persuasion, perceived fairness, and psychological tactics.</a:t>
            </a:r>
          </a:p>
          <a:p>
            <a:pPr marL="0" indent="0">
              <a:buNone/>
            </a:pPr>
            <a:r>
              <a:rPr lang="en-US" b="1"/>
              <a:t>Job Salary Negotiation</a:t>
            </a:r>
            <a:r>
              <a:rPr lang="en-US" dirty="0"/>
              <a:t>: When a candidate negotiates their salary with an employer without a predefined structure, it depends on factors like confidence, framing, and negotiation skills.</a:t>
            </a:r>
            <a:endParaRPr lang="en-IN" dirty="0"/>
          </a:p>
        </p:txBody>
      </p:sp>
    </p:spTree>
    <p:extLst>
      <p:ext uri="{BB962C8B-B14F-4D97-AF65-F5344CB8AC3E}">
        <p14:creationId xmlns:p14="http://schemas.microsoft.com/office/powerpoint/2010/main" val="1192624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86A71335-9A11-B750-71DA-3C00CA1F70B2}"/>
              </a:ext>
            </a:extLst>
          </p:cNvPr>
          <p:cNvSpPr>
            <a:spLocks noGrp="1"/>
          </p:cNvSpPr>
          <p:nvPr>
            <p:ph type="title"/>
          </p:nvPr>
        </p:nvSpPr>
        <p:spPr>
          <a:xfrm>
            <a:off x="838200" y="643467"/>
            <a:ext cx="2951205" cy="5571066"/>
          </a:xfrm>
        </p:spPr>
        <p:txBody>
          <a:bodyPr>
            <a:normAutofit/>
          </a:bodyPr>
          <a:lstStyle/>
          <a:p>
            <a:r>
              <a:rPr lang="en-IN">
                <a:solidFill>
                  <a:srgbClr val="FFFFFF"/>
                </a:solidFill>
              </a:rPr>
              <a:t>Negotiation</a:t>
            </a:r>
          </a:p>
        </p:txBody>
      </p:sp>
      <p:sp>
        <p:nvSpPr>
          <p:cNvPr id="6" name="TextBox 5">
            <a:extLst>
              <a:ext uri="{FF2B5EF4-FFF2-40B4-BE49-F238E27FC236}">
                <a16:creationId xmlns:a16="http://schemas.microsoft.com/office/drawing/2014/main" id="{1A7E2C19-3E7A-C29D-3911-942613E2AA59}"/>
              </a:ext>
            </a:extLst>
          </p:cNvPr>
          <p:cNvSpPr txBox="1"/>
          <p:nvPr/>
        </p:nvSpPr>
        <p:spPr>
          <a:xfrm>
            <a:off x="4627605" y="288489"/>
            <a:ext cx="7259595" cy="6555641"/>
          </a:xfrm>
          <a:prstGeom prst="rect">
            <a:avLst/>
          </a:prstGeom>
          <a:noFill/>
        </p:spPr>
        <p:txBody>
          <a:bodyPr wrap="square">
            <a:spAutoFit/>
          </a:bodyPr>
          <a:lstStyle/>
          <a:p>
            <a:r>
              <a:rPr lang="en-US" sz="2200" b="0" i="0" dirty="0">
                <a:solidFill>
                  <a:srgbClr val="000000"/>
                </a:solidFill>
                <a:effectLst/>
                <a:latin typeface="__Source_Sans_3_11ceb6"/>
              </a:rPr>
              <a:t>“</a:t>
            </a:r>
            <a:r>
              <a:rPr lang="en-US" sz="2800" b="0" i="0" dirty="0">
                <a:solidFill>
                  <a:srgbClr val="000000"/>
                </a:solidFill>
                <a:effectLst/>
                <a:latin typeface="__Source_Sans_3_11ceb6"/>
              </a:rPr>
              <a:t>Negotiation is a discussion among the individuals to reach an alternative to satisfy all”. </a:t>
            </a:r>
          </a:p>
          <a:p>
            <a:r>
              <a:rPr lang="en-US" sz="2800" b="0" i="0" dirty="0">
                <a:solidFill>
                  <a:srgbClr val="000000"/>
                </a:solidFill>
                <a:effectLst/>
                <a:latin typeface="__Source_Sans_3_11ceb6"/>
              </a:rPr>
              <a:t> “Discussion” here means simply the exchange of one’s ideas, thoughts and opinions with each other and not arguing. </a:t>
            </a:r>
          </a:p>
          <a:p>
            <a:pPr marL="457200" indent="-457200">
              <a:buFont typeface="Wingdings" panose="05000000000000000000" pitchFamily="2" charset="2"/>
              <a:buChar char="v"/>
            </a:pPr>
            <a:r>
              <a:rPr lang="en-US" sz="2800" b="0" i="0" dirty="0">
                <a:solidFill>
                  <a:srgbClr val="000000"/>
                </a:solidFill>
                <a:effectLst/>
                <a:latin typeface="__Source_Sans_3_11ceb6"/>
              </a:rPr>
              <a:t> One needs to have excellent communication skills and impressive personality for a healthy and an effective negotiation. </a:t>
            </a:r>
            <a:endParaRPr lang="en-US" sz="2800" dirty="0">
              <a:solidFill>
                <a:srgbClr val="000000"/>
              </a:solidFill>
              <a:latin typeface="__Source_Sans_3_11ceb6"/>
            </a:endParaRPr>
          </a:p>
          <a:p>
            <a:pPr marL="457200" indent="-457200">
              <a:buFont typeface="Wingdings" panose="05000000000000000000" pitchFamily="2" charset="2"/>
              <a:buChar char="v"/>
            </a:pPr>
            <a:r>
              <a:rPr lang="en-US" sz="2800" b="0" i="0" dirty="0">
                <a:solidFill>
                  <a:srgbClr val="000000"/>
                </a:solidFill>
                <a:effectLst/>
                <a:latin typeface="__Source_Sans_3_11ceb6"/>
              </a:rPr>
              <a:t>One should very sensibly convert his/her thoughts into a speech by carefully selecting relevant words. </a:t>
            </a:r>
          </a:p>
          <a:p>
            <a:pPr marL="457200" indent="-457200">
              <a:buFont typeface="Wingdings" panose="05000000000000000000" pitchFamily="2" charset="2"/>
              <a:buChar char="v"/>
            </a:pPr>
            <a:r>
              <a:rPr lang="en-US" sz="2800" b="0" i="0" dirty="0">
                <a:solidFill>
                  <a:srgbClr val="000000"/>
                </a:solidFill>
                <a:effectLst/>
                <a:latin typeface="__Source_Sans_3_11ceb6"/>
              </a:rPr>
              <a:t>Haphazard thoughts and abstract ideas only lead to confusions. </a:t>
            </a:r>
          </a:p>
          <a:p>
            <a:pPr marL="457200" indent="-457200">
              <a:buFont typeface="Wingdings" panose="05000000000000000000" pitchFamily="2" charset="2"/>
              <a:buChar char="v"/>
            </a:pPr>
            <a:r>
              <a:rPr lang="en-US" sz="2800" b="0" i="0" dirty="0">
                <a:solidFill>
                  <a:srgbClr val="000000"/>
                </a:solidFill>
                <a:effectLst/>
                <a:latin typeface="__Source_Sans_3_11ceb6"/>
              </a:rPr>
              <a:t> One should be crisp and precise in his/her speech</a:t>
            </a:r>
            <a:r>
              <a:rPr lang="en-US" sz="2400" b="0" i="0" dirty="0">
                <a:solidFill>
                  <a:srgbClr val="000000"/>
                </a:solidFill>
                <a:effectLst/>
                <a:latin typeface="__Source_Sans_3_11ceb6"/>
              </a:rPr>
              <a:t>.</a:t>
            </a:r>
            <a:endParaRPr lang="en-IN" sz="2400" dirty="0"/>
          </a:p>
        </p:txBody>
      </p:sp>
    </p:spTree>
    <p:extLst>
      <p:ext uri="{BB962C8B-B14F-4D97-AF65-F5344CB8AC3E}">
        <p14:creationId xmlns:p14="http://schemas.microsoft.com/office/powerpoint/2010/main" val="143681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9207A-AF9B-DDC9-12A3-5C60BD2F2CE3}"/>
              </a:ext>
            </a:extLst>
          </p:cNvPr>
          <p:cNvSpPr>
            <a:spLocks noGrp="1"/>
          </p:cNvSpPr>
          <p:nvPr>
            <p:ph type="title"/>
          </p:nvPr>
        </p:nvSpPr>
        <p:spPr>
          <a:xfrm>
            <a:off x="495301" y="365125"/>
            <a:ext cx="5848350" cy="796925"/>
          </a:xfrm>
        </p:spPr>
        <p:txBody>
          <a:bodyPr>
            <a:normAutofit/>
          </a:bodyPr>
          <a:lstStyle/>
          <a:p>
            <a:r>
              <a:rPr lang="en-IN" dirty="0"/>
              <a:t>Lotteries and Utility</a:t>
            </a:r>
          </a:p>
        </p:txBody>
      </p:sp>
      <p:sp>
        <p:nvSpPr>
          <p:cNvPr id="3" name="Content Placeholder 2">
            <a:extLst>
              <a:ext uri="{FF2B5EF4-FFF2-40B4-BE49-F238E27FC236}">
                <a16:creationId xmlns:a16="http://schemas.microsoft.com/office/drawing/2014/main" id="{9ADE576C-B5E6-F4B6-E39D-04059C919311}"/>
              </a:ext>
            </a:extLst>
          </p:cNvPr>
          <p:cNvSpPr>
            <a:spLocks noGrp="1"/>
          </p:cNvSpPr>
          <p:nvPr>
            <p:ph idx="1"/>
          </p:nvPr>
        </p:nvSpPr>
        <p:spPr>
          <a:xfrm>
            <a:off x="495301" y="1314450"/>
            <a:ext cx="6076949" cy="4862513"/>
          </a:xfrm>
        </p:spPr>
        <p:txBody>
          <a:bodyPr>
            <a:noAutofit/>
          </a:bodyPr>
          <a:lstStyle/>
          <a:p>
            <a:pPr marL="0" indent="0">
              <a:buNone/>
            </a:pPr>
            <a:r>
              <a:rPr lang="en-US" sz="3200" dirty="0"/>
              <a:t>Imagine a lottery with a 1% chance of winning $1 million and a 99% chance of winning nothing.</a:t>
            </a:r>
          </a:p>
          <a:p>
            <a:pPr marL="0" indent="0">
              <a:buNone/>
            </a:pPr>
            <a:r>
              <a:rPr lang="en-US" sz="3200" dirty="0"/>
              <a:t>For a risk-averse person, the utility of winning $1 million might not be significantly higher than the utility of their current wealth, so even though the potential payout is large, the low probability makes the expected utility of playing the lottery relatively low</a:t>
            </a:r>
            <a:r>
              <a:rPr lang="en-US" sz="2400" dirty="0"/>
              <a:t>. </a:t>
            </a:r>
            <a:endParaRPr lang="en-IN" sz="2400" dirty="0"/>
          </a:p>
        </p:txBody>
      </p:sp>
      <p:pic>
        <p:nvPicPr>
          <p:cNvPr id="5" name="Picture 4">
            <a:extLst>
              <a:ext uri="{FF2B5EF4-FFF2-40B4-BE49-F238E27FC236}">
                <a16:creationId xmlns:a16="http://schemas.microsoft.com/office/drawing/2014/main" id="{E7C6F921-E44B-5AE6-265F-C0E7A9BB2284}"/>
              </a:ext>
            </a:extLst>
          </p:cNvPr>
          <p:cNvPicPr>
            <a:picLocks noChangeAspect="1"/>
          </p:cNvPicPr>
          <p:nvPr/>
        </p:nvPicPr>
        <p:blipFill>
          <a:blip r:embed="rId2"/>
          <a:srcRect t="4690" r="-1" b="17320"/>
          <a:stretch/>
        </p:blipFill>
        <p:spPr>
          <a:xfrm>
            <a:off x="5905500" y="-4"/>
            <a:ext cx="6286500"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6" name="Picture 5">
            <a:extLst>
              <a:ext uri="{FF2B5EF4-FFF2-40B4-BE49-F238E27FC236}">
                <a16:creationId xmlns:a16="http://schemas.microsoft.com/office/drawing/2014/main" id="{29DD9773-CCCE-5C54-7409-B1D7F0A4B02F}"/>
              </a:ext>
            </a:extLst>
          </p:cNvPr>
          <p:cNvPicPr>
            <a:picLocks noChangeAspect="1"/>
          </p:cNvPicPr>
          <p:nvPr/>
        </p:nvPicPr>
        <p:blipFill>
          <a:blip r:embed="rId3"/>
          <a:srcRect t="9401" r="-2" b="12842"/>
          <a:stretch/>
        </p:blipFill>
        <p:spPr>
          <a:xfrm>
            <a:off x="6096000" y="3802961"/>
            <a:ext cx="6103109"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621716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CBC5-E07E-894B-BF2F-DC8ECB1CDE05}"/>
              </a:ext>
            </a:extLst>
          </p:cNvPr>
          <p:cNvSpPr>
            <a:spLocks noGrp="1"/>
          </p:cNvSpPr>
          <p:nvPr>
            <p:ph type="title"/>
          </p:nvPr>
        </p:nvSpPr>
        <p:spPr/>
        <p:txBody>
          <a:bodyPr/>
          <a:lstStyle/>
          <a:p>
            <a:r>
              <a:rPr lang="en-IN" dirty="0"/>
              <a:t> P’s OF NEGOTIATION </a:t>
            </a:r>
          </a:p>
        </p:txBody>
      </p:sp>
      <p:sp>
        <p:nvSpPr>
          <p:cNvPr id="3" name="Content Placeholder 2">
            <a:extLst>
              <a:ext uri="{FF2B5EF4-FFF2-40B4-BE49-F238E27FC236}">
                <a16:creationId xmlns:a16="http://schemas.microsoft.com/office/drawing/2014/main" id="{842ED592-EB49-62A4-4A0D-C7C0946E86E1}"/>
              </a:ext>
            </a:extLst>
          </p:cNvPr>
          <p:cNvSpPr>
            <a:spLocks noGrp="1"/>
          </p:cNvSpPr>
          <p:nvPr>
            <p:ph idx="1"/>
          </p:nvPr>
        </p:nvSpPr>
        <p:spPr>
          <a:xfrm>
            <a:off x="838200" y="1825625"/>
            <a:ext cx="10515600" cy="4667250"/>
          </a:xfrm>
        </p:spPr>
        <p:txBody>
          <a:bodyPr/>
          <a:lstStyle/>
          <a:p>
            <a:r>
              <a:rPr lang="en-US" b="1" dirty="0">
                <a:solidFill>
                  <a:schemeClr val="accent1">
                    <a:lumMod val="75000"/>
                  </a:schemeClr>
                </a:solidFill>
              </a:rPr>
              <a:t> Purpose </a:t>
            </a:r>
            <a:r>
              <a:rPr lang="en-US" dirty="0"/>
              <a:t>: aim is required otherwise it will result in wastage of money, manpower &amp; time.</a:t>
            </a:r>
          </a:p>
          <a:p>
            <a:r>
              <a:rPr lang="en-US" dirty="0"/>
              <a:t> </a:t>
            </a:r>
            <a:r>
              <a:rPr lang="en-US" b="1" dirty="0">
                <a:solidFill>
                  <a:schemeClr val="accent1">
                    <a:lumMod val="75000"/>
                  </a:schemeClr>
                </a:solidFill>
              </a:rPr>
              <a:t>Plan</a:t>
            </a:r>
            <a:r>
              <a:rPr lang="en-US" dirty="0"/>
              <a:t> : main agenda on which negotiation is to be carried on.</a:t>
            </a:r>
          </a:p>
          <a:p>
            <a:r>
              <a:rPr lang="en-US" dirty="0"/>
              <a:t> </a:t>
            </a:r>
            <a:r>
              <a:rPr lang="en-US" b="1" dirty="0">
                <a:solidFill>
                  <a:schemeClr val="accent1">
                    <a:lumMod val="75000"/>
                  </a:schemeClr>
                </a:solidFill>
              </a:rPr>
              <a:t>Pace </a:t>
            </a:r>
            <a:r>
              <a:rPr lang="en-US" dirty="0"/>
              <a:t>: main points should be covered in discussions; also proper breaks must be introduced to maintain interest of peoples involved. </a:t>
            </a:r>
          </a:p>
          <a:p>
            <a:r>
              <a:rPr lang="en-US" b="1" dirty="0">
                <a:solidFill>
                  <a:schemeClr val="accent1">
                    <a:lumMod val="75000"/>
                  </a:schemeClr>
                </a:solidFill>
              </a:rPr>
              <a:t>Personalities</a:t>
            </a:r>
            <a:r>
              <a:rPr lang="en-US" dirty="0"/>
              <a:t> : negotiator initiating negotiation must have convincing power, effective communication skills, can influence people &amp; process of negotiation.</a:t>
            </a:r>
            <a:endParaRPr lang="en-IN" dirty="0"/>
          </a:p>
        </p:txBody>
      </p:sp>
    </p:spTree>
    <p:extLst>
      <p:ext uri="{BB962C8B-B14F-4D97-AF65-F5344CB8AC3E}">
        <p14:creationId xmlns:p14="http://schemas.microsoft.com/office/powerpoint/2010/main" val="2969690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B3B16-1273-0CDC-2C4B-7412D8E6DC4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Results of negotiation</a:t>
            </a:r>
          </a:p>
        </p:txBody>
      </p:sp>
      <p:pic>
        <p:nvPicPr>
          <p:cNvPr id="4" name="Content Placeholder 3">
            <a:extLst>
              <a:ext uri="{FF2B5EF4-FFF2-40B4-BE49-F238E27FC236}">
                <a16:creationId xmlns:a16="http://schemas.microsoft.com/office/drawing/2014/main" id="{E69EA075-43F8-3D8D-772F-1FE8B8E7D653}"/>
              </a:ext>
            </a:extLst>
          </p:cNvPr>
          <p:cNvPicPr>
            <a:picLocks noGrp="1" noChangeAspect="1"/>
          </p:cNvPicPr>
          <p:nvPr>
            <p:ph idx="1"/>
          </p:nvPr>
        </p:nvPicPr>
        <p:blipFill>
          <a:blip r:embed="rId2"/>
          <a:stretch>
            <a:fillRect/>
          </a:stretch>
        </p:blipFill>
        <p:spPr>
          <a:xfrm>
            <a:off x="5099490" y="643466"/>
            <a:ext cx="6136351" cy="5568739"/>
          </a:xfrm>
          <a:prstGeom prst="rect">
            <a:avLst/>
          </a:prstGeom>
        </p:spPr>
      </p:pic>
    </p:spTree>
    <p:extLst>
      <p:ext uri="{BB962C8B-B14F-4D97-AF65-F5344CB8AC3E}">
        <p14:creationId xmlns:p14="http://schemas.microsoft.com/office/powerpoint/2010/main" val="585419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643E8-B2A4-F965-1EF2-C81E23E9E242}"/>
              </a:ext>
            </a:extLst>
          </p:cNvPr>
          <p:cNvSpPr>
            <a:spLocks noGrp="1"/>
          </p:cNvSpPr>
          <p:nvPr>
            <p:ph type="title"/>
          </p:nvPr>
        </p:nvSpPr>
        <p:spPr>
          <a:xfrm>
            <a:off x="635000" y="640823"/>
            <a:ext cx="3418659" cy="5583148"/>
          </a:xfrm>
        </p:spPr>
        <p:txBody>
          <a:bodyPr anchor="ctr">
            <a:normAutofit/>
          </a:bodyPr>
          <a:lstStyle/>
          <a:p>
            <a:r>
              <a:rPr lang="en-IN" sz="5400"/>
              <a:t>Monopoly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ED03484-4096-B7C7-A879-35E4DEDFED6C}"/>
              </a:ext>
            </a:extLst>
          </p:cNvPr>
          <p:cNvGraphicFramePr>
            <a:graphicFrameLocks noGrp="1"/>
          </p:cNvGraphicFramePr>
          <p:nvPr>
            <p:ph idx="1"/>
            <p:extLst>
              <p:ext uri="{D42A27DB-BD31-4B8C-83A1-F6EECF244321}">
                <p14:modId xmlns:p14="http://schemas.microsoft.com/office/powerpoint/2010/main" val="93519802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3140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4C60-7526-6EEC-59BC-60E539C3987C}"/>
              </a:ext>
            </a:extLst>
          </p:cNvPr>
          <p:cNvSpPr>
            <a:spLocks noGrp="1"/>
          </p:cNvSpPr>
          <p:nvPr>
            <p:ph type="title"/>
          </p:nvPr>
        </p:nvSpPr>
        <p:spPr/>
        <p:txBody>
          <a:bodyPr/>
          <a:lstStyle/>
          <a:p>
            <a:r>
              <a:rPr lang="en-IN"/>
              <a:t>Barriers to entry </a:t>
            </a:r>
            <a:endParaRPr lang="en-IN" dirty="0"/>
          </a:p>
        </p:txBody>
      </p:sp>
      <p:graphicFrame>
        <p:nvGraphicFramePr>
          <p:cNvPr id="5" name="Content Placeholder 2">
            <a:extLst>
              <a:ext uri="{FF2B5EF4-FFF2-40B4-BE49-F238E27FC236}">
                <a16:creationId xmlns:a16="http://schemas.microsoft.com/office/drawing/2014/main" id="{7132A946-4F06-DEA7-8D52-D0C50356EE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098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7EF5-E5E0-A6AC-9AF6-377E90E12EE4}"/>
              </a:ext>
            </a:extLst>
          </p:cNvPr>
          <p:cNvSpPr>
            <a:spLocks noGrp="1"/>
          </p:cNvSpPr>
          <p:nvPr>
            <p:ph type="title"/>
          </p:nvPr>
        </p:nvSpPr>
        <p:spPr>
          <a:xfrm>
            <a:off x="838200" y="365125"/>
            <a:ext cx="10515600" cy="625475"/>
          </a:xfrm>
        </p:spPr>
        <p:txBody>
          <a:bodyPr>
            <a:normAutofit fontScale="90000"/>
          </a:bodyPr>
          <a:lstStyle/>
          <a:p>
            <a:r>
              <a:rPr lang="en-IN" dirty="0"/>
              <a:t>Market Entry Strategy Model</a:t>
            </a:r>
          </a:p>
        </p:txBody>
      </p:sp>
      <p:pic>
        <p:nvPicPr>
          <p:cNvPr id="4" name="Content Placeholder 3">
            <a:extLst>
              <a:ext uri="{FF2B5EF4-FFF2-40B4-BE49-F238E27FC236}">
                <a16:creationId xmlns:a16="http://schemas.microsoft.com/office/drawing/2014/main" id="{899ED7BE-5185-7BCE-CCBB-B1266EF3982F}"/>
              </a:ext>
            </a:extLst>
          </p:cNvPr>
          <p:cNvPicPr>
            <a:picLocks noGrp="1" noChangeAspect="1"/>
          </p:cNvPicPr>
          <p:nvPr>
            <p:ph idx="1"/>
          </p:nvPr>
        </p:nvPicPr>
        <p:blipFill>
          <a:blip r:embed="rId2"/>
          <a:srcRect t="5326"/>
          <a:stretch/>
        </p:blipFill>
        <p:spPr>
          <a:xfrm>
            <a:off x="247650" y="990600"/>
            <a:ext cx="11772900" cy="5695949"/>
          </a:xfrm>
          <a:prstGeom prst="rect">
            <a:avLst/>
          </a:prstGeom>
        </p:spPr>
      </p:pic>
    </p:spTree>
    <p:extLst>
      <p:ext uri="{BB962C8B-B14F-4D97-AF65-F5344CB8AC3E}">
        <p14:creationId xmlns:p14="http://schemas.microsoft.com/office/powerpoint/2010/main" val="708747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7FB64F6-B293-EB0B-8E2C-27C74EBCEEED}"/>
              </a:ext>
            </a:extLst>
          </p:cNvPr>
          <p:cNvPicPr>
            <a:picLocks noChangeAspect="1"/>
          </p:cNvPicPr>
          <p:nvPr/>
        </p:nvPicPr>
        <p:blipFill>
          <a:blip r:embed="rId2"/>
          <a:srcRect r="1" b="1"/>
          <a:stretch/>
        </p:blipFill>
        <p:spPr>
          <a:xfrm>
            <a:off x="4172233" y="1201003"/>
            <a:ext cx="4107976" cy="4107976"/>
          </a:xfrm>
          <a:prstGeom prst="rect">
            <a:avLst/>
          </a:prstGeom>
        </p:spPr>
      </p:pic>
    </p:spTree>
    <p:extLst>
      <p:ext uri="{BB962C8B-B14F-4D97-AF65-F5344CB8AC3E}">
        <p14:creationId xmlns:p14="http://schemas.microsoft.com/office/powerpoint/2010/main" val="79323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231FF-D7B3-613F-80A3-F1D270923105}"/>
              </a:ext>
            </a:extLst>
          </p:cNvPr>
          <p:cNvSpPr>
            <a:spLocks noGrp="1"/>
          </p:cNvSpPr>
          <p:nvPr>
            <p:ph type="title"/>
          </p:nvPr>
        </p:nvSpPr>
        <p:spPr>
          <a:xfrm>
            <a:off x="686834" y="1153572"/>
            <a:ext cx="3200400" cy="4461163"/>
          </a:xfrm>
        </p:spPr>
        <p:txBody>
          <a:bodyPr>
            <a:normAutofit/>
          </a:bodyPr>
          <a:lstStyle/>
          <a:p>
            <a:r>
              <a:rPr lang="en-IN">
                <a:solidFill>
                  <a:srgbClr val="FFFFFF"/>
                </a:solidFill>
              </a:rPr>
              <a:t>Lotteries and Expected Utility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6A4F04-E3CE-3DB1-BE4E-5F6FC12A66CD}"/>
              </a:ext>
            </a:extLst>
          </p:cNvPr>
          <p:cNvSpPr>
            <a:spLocks noGrp="1"/>
          </p:cNvSpPr>
          <p:nvPr>
            <p:ph idx="1"/>
          </p:nvPr>
        </p:nvSpPr>
        <p:spPr>
          <a:xfrm>
            <a:off x="4167272" y="133350"/>
            <a:ext cx="7719928" cy="6572250"/>
          </a:xfrm>
        </p:spPr>
        <p:txBody>
          <a:bodyPr anchor="ctr">
            <a:normAutofit/>
          </a:bodyPr>
          <a:lstStyle/>
          <a:p>
            <a:pPr marL="0" indent="0">
              <a:buNone/>
            </a:pPr>
            <a:r>
              <a:rPr lang="en-US" dirty="0"/>
              <a:t>In expected utility theory, a lottery represents a gamble with various possible outcomes, each assigned a specific probability, and individuals are assumed to choose the lottery that provides the highest "expected utility" based on their personal assessment of the utility of each outcome and its probability, essentially meaning they choose the option that maximizes their overall satisfaction considering the risk involved; this is often used to explain why people buy lottery tickets despite the low odds of winning, as the potential for a large payout outweighs the small cost of the ticket in their personal utility calculation. </a:t>
            </a:r>
            <a:endParaRPr lang="en-IN" dirty="0"/>
          </a:p>
        </p:txBody>
      </p:sp>
    </p:spTree>
    <p:extLst>
      <p:ext uri="{BB962C8B-B14F-4D97-AF65-F5344CB8AC3E}">
        <p14:creationId xmlns:p14="http://schemas.microsoft.com/office/powerpoint/2010/main" val="1596625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B1215-4184-3752-4292-6BEB8C3CFA2F}"/>
              </a:ext>
            </a:extLst>
          </p:cNvPr>
          <p:cNvSpPr>
            <a:spLocks noGrp="1"/>
          </p:cNvSpPr>
          <p:nvPr>
            <p:ph idx="1"/>
          </p:nvPr>
        </p:nvSpPr>
        <p:spPr>
          <a:xfrm>
            <a:off x="838200" y="361950"/>
            <a:ext cx="7562850" cy="5815013"/>
          </a:xfrm>
        </p:spPr>
        <p:txBody>
          <a:bodyPr>
            <a:noAutofit/>
          </a:bodyPr>
          <a:lstStyle/>
          <a:p>
            <a:pPr marL="0" indent="0" algn="just">
              <a:buNone/>
            </a:pPr>
            <a:r>
              <a:rPr lang="en-US" sz="3200" dirty="0"/>
              <a:t>Research in behavioral economics has shown that people often deviate from the "rational" decision-making assumed by the theory, exhibiting biases like overestimating small probabilities which can explain why people sometimes buy lottery tickets even when the expected value is negative. </a:t>
            </a:r>
          </a:p>
          <a:p>
            <a:pPr marL="0" indent="0" algn="just">
              <a:buNone/>
            </a:pPr>
            <a:r>
              <a:rPr lang="en-US" sz="3200" dirty="0"/>
              <a:t>Besides explaining lottery behavior, expected utility theory is used in various fields like finance, insurance, and healthcare decision-making to analyze choices under uncertainty. </a:t>
            </a:r>
            <a:endParaRPr lang="en-IN" sz="3200" dirty="0"/>
          </a:p>
        </p:txBody>
      </p:sp>
      <p:pic>
        <p:nvPicPr>
          <p:cNvPr id="4" name="Picture 3">
            <a:extLst>
              <a:ext uri="{FF2B5EF4-FFF2-40B4-BE49-F238E27FC236}">
                <a16:creationId xmlns:a16="http://schemas.microsoft.com/office/drawing/2014/main" id="{937133D8-1137-2016-88BC-579A9B24A354}"/>
              </a:ext>
            </a:extLst>
          </p:cNvPr>
          <p:cNvPicPr>
            <a:picLocks noChangeAspect="1"/>
          </p:cNvPicPr>
          <p:nvPr/>
        </p:nvPicPr>
        <p:blipFill>
          <a:blip r:embed="rId2"/>
          <a:stretch>
            <a:fillRect/>
          </a:stretch>
        </p:blipFill>
        <p:spPr>
          <a:xfrm>
            <a:off x="8534400" y="819150"/>
            <a:ext cx="3309937" cy="5357813"/>
          </a:xfrm>
          <a:prstGeom prst="rect">
            <a:avLst/>
          </a:prstGeom>
        </p:spPr>
      </p:pic>
    </p:spTree>
    <p:extLst>
      <p:ext uri="{BB962C8B-B14F-4D97-AF65-F5344CB8AC3E}">
        <p14:creationId xmlns:p14="http://schemas.microsoft.com/office/powerpoint/2010/main" val="2101307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9114</TotalTime>
  <Words>4773</Words>
  <Application>Microsoft Office PowerPoint</Application>
  <PresentationFormat>Widescreen</PresentationFormat>
  <Paragraphs>258</Paragraphs>
  <Slides>75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__Source_Sans_3_11ceb6</vt:lpstr>
      <vt:lpstr>Aptos</vt:lpstr>
      <vt:lpstr>Aptos Display</vt:lpstr>
      <vt:lpstr>Arial</vt:lpstr>
      <vt:lpstr>Calibri</vt:lpstr>
      <vt:lpstr>Dutch801BT-Roman</vt:lpstr>
      <vt:lpstr>Inter var</vt:lpstr>
      <vt:lpstr>Times New Roman</vt:lpstr>
      <vt:lpstr>Wingdings</vt:lpstr>
      <vt:lpstr>Office Theme</vt:lpstr>
      <vt:lpstr>Beliefs, Heuristics, biases and strategic choices</vt:lpstr>
      <vt:lpstr>PowerPoint Presentation</vt:lpstr>
      <vt:lpstr>Understanding Value and Utility</vt:lpstr>
      <vt:lpstr>PowerPoint Presentation</vt:lpstr>
      <vt:lpstr>Revisiting rationality</vt:lpstr>
      <vt:lpstr>Beliefs &amp; Biases</vt:lpstr>
      <vt:lpstr>Lotteries and Utility</vt:lpstr>
      <vt:lpstr>Lotteries and Expected Utility</vt:lpstr>
      <vt:lpstr>PowerPoint Presentation</vt:lpstr>
      <vt:lpstr>Allais Paradox</vt:lpstr>
      <vt:lpstr>How People Typically Choose</vt:lpstr>
      <vt:lpstr>Why Is This Irrational?</vt:lpstr>
      <vt:lpstr>Recent Real-World Examples of the Allais Paradox</vt:lpstr>
      <vt:lpstr>Investment Behavior in Stock Markets</vt:lpstr>
      <vt:lpstr> COVID-19 Vaccination Decisions</vt:lpstr>
      <vt:lpstr>The Ellsberg paradox</vt:lpstr>
      <vt:lpstr>Real world examples </vt:lpstr>
      <vt:lpstr>PowerPoint Presentation</vt:lpstr>
      <vt:lpstr>Applications</vt:lpstr>
      <vt:lpstr>Causes of irrationality</vt:lpstr>
      <vt:lpstr>PowerPoint Presentation</vt:lpstr>
      <vt:lpstr>PowerPoint Presentation</vt:lpstr>
      <vt:lpstr>Emotional distress</vt:lpstr>
      <vt:lpstr>PowerPoint Presentation</vt:lpstr>
      <vt:lpstr>Emotions are indeed a two-edged sword</vt:lpstr>
      <vt:lpstr> Threatened Egoism and Decision-Making</vt:lpstr>
      <vt:lpstr>Self deception</vt:lpstr>
      <vt:lpstr>Threat to self-esteem</vt:lpstr>
      <vt:lpstr>The ‘peacock’s tail’ syndrome</vt:lpstr>
      <vt:lpstr>Cognitive dissonance </vt:lpstr>
      <vt:lpstr>Memory</vt:lpstr>
      <vt:lpstr>Decision fatigue </vt:lpstr>
      <vt:lpstr>Interpersonal rejection</vt:lpstr>
      <vt:lpstr>Types of biases and beliefs</vt:lpstr>
      <vt:lpstr>Bayesian probability estimation </vt:lpstr>
      <vt:lpstr>The ‘law of small numbers’ or The ‘gambler’s fallacy’ effect</vt:lpstr>
      <vt:lpstr>Pari-mutuel betting </vt:lpstr>
      <vt:lpstr>The ‘hot hand’ effect </vt:lpstr>
      <vt:lpstr>Self-evaluation bias</vt:lpstr>
      <vt:lpstr>PowerPoint Presentation</vt:lpstr>
      <vt:lpstr>Self-attribution bias </vt:lpstr>
      <vt:lpstr>Projection bias</vt:lpstr>
      <vt:lpstr>Magical beliefs</vt:lpstr>
      <vt:lpstr>Tempting Fate </vt:lpstr>
      <vt:lpstr>Real-World Examples of Tempting Fate</vt:lpstr>
      <vt:lpstr> Contagion </vt:lpstr>
      <vt:lpstr>Real-World Examples of Contagion</vt:lpstr>
      <vt:lpstr>Counterfeit trade</vt:lpstr>
      <vt:lpstr>Identify the right logo</vt:lpstr>
      <vt:lpstr>Trade in counterfeit goods</vt:lpstr>
      <vt:lpstr>Consumer Psychology and Demand for Counterfeits</vt:lpstr>
      <vt:lpstr> Heuristics and Biases in Consumer Decision-Making</vt:lpstr>
      <vt:lpstr>How to Reduce Demand for Counterfeits?</vt:lpstr>
      <vt:lpstr>Behavioural finance</vt:lpstr>
      <vt:lpstr> Market Anomalies Explained by Behavioral Finance</vt:lpstr>
      <vt:lpstr>Game theory</vt:lpstr>
      <vt:lpstr>PowerPoint Presentation</vt:lpstr>
      <vt:lpstr>Prisoner’s Dilemma </vt:lpstr>
      <vt:lpstr>Dominant Strategies</vt:lpstr>
      <vt:lpstr>Dominant Strategy Equilibrium</vt:lpstr>
      <vt:lpstr>Nash Equilibrium</vt:lpstr>
      <vt:lpstr>Mixed Strategies</vt:lpstr>
      <vt:lpstr>Case study : Penalty kicking in professional soccer </vt:lpstr>
      <vt:lpstr>Bargaining</vt:lpstr>
      <vt:lpstr>Structured bargaining</vt:lpstr>
      <vt:lpstr>Example: </vt:lpstr>
      <vt:lpstr>Unstructured Bargaining</vt:lpstr>
      <vt:lpstr> Example</vt:lpstr>
      <vt:lpstr>Negotiation</vt:lpstr>
      <vt:lpstr> P’s OF NEGOTIATION </vt:lpstr>
      <vt:lpstr>Results of negotiation</vt:lpstr>
      <vt:lpstr>Monopoly</vt:lpstr>
      <vt:lpstr>Barriers to entry </vt:lpstr>
      <vt:lpstr>Market Entry Strategy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SASTRA</dc:creator>
  <cp:lastModifiedBy>SASTRA</cp:lastModifiedBy>
  <cp:revision>118</cp:revision>
  <dcterms:created xsi:type="dcterms:W3CDTF">2025-02-18T08:07:10Z</dcterms:created>
  <dcterms:modified xsi:type="dcterms:W3CDTF">2025-03-14T05:42:50Z</dcterms:modified>
</cp:coreProperties>
</file>